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  <p:sldId id="2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852995"/>
            <a:ext cx="8904849" cy="84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Sweet cherries are dark red or purple and are a delicious treat.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Tart cherries are bright red and usually used for cooking or making juice.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AAB12D3-778E-44D3-A225-04DE7D15C085}"/>
              </a:ext>
            </a:extLst>
          </p:cNvPr>
          <p:cNvGrpSpPr/>
          <p:nvPr/>
        </p:nvGrpSpPr>
        <p:grpSpPr>
          <a:xfrm>
            <a:off x="-153296" y="3"/>
            <a:ext cx="9390956" cy="4614010"/>
            <a:chOff x="-153296" y="3"/>
            <a:chExt cx="9390956" cy="461401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F3162BA-A8F4-4C23-8430-C709BFBB1222}"/>
                </a:ext>
              </a:extLst>
            </p:cNvPr>
            <p:cNvGrpSpPr/>
            <p:nvPr/>
          </p:nvGrpSpPr>
          <p:grpSpPr>
            <a:xfrm>
              <a:off x="-40181" y="3"/>
              <a:ext cx="9277841" cy="4614010"/>
              <a:chOff x="-40181" y="3"/>
              <a:chExt cx="9277841" cy="4614010"/>
            </a:xfrm>
          </p:grpSpPr>
          <p:grpSp>
            <p:nvGrpSpPr>
              <p:cNvPr id="5" name="Group 2">
                <a:extLst>
                  <a:ext uri="{FF2B5EF4-FFF2-40B4-BE49-F238E27FC236}">
                    <a16:creationId xmlns:a16="http://schemas.microsoft.com/office/drawing/2014/main" id="{02DC95B5-7D8E-4F99-8AAD-DF3E6F8FDD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40181" y="3"/>
                <a:ext cx="9277841" cy="4614010"/>
                <a:chOff x="105590340" y="102816527"/>
                <a:chExt cx="9277942" cy="5120642"/>
              </a:xfrm>
            </p:grpSpPr>
            <p:grpSp>
              <p:nvGrpSpPr>
                <p:cNvPr id="6" name="Group 3">
                  <a:extLst>
                    <a:ext uri="{FF2B5EF4-FFF2-40B4-BE49-F238E27FC236}">
                      <a16:creationId xmlns:a16="http://schemas.microsoft.com/office/drawing/2014/main" id="{0E66487A-D63F-4230-A76E-AB485130EDE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5613200" y="102816529"/>
                  <a:ext cx="9161418" cy="5120640"/>
                  <a:chOff x="105641502" y="102870000"/>
                  <a:chExt cx="9161418" cy="5120640"/>
                </a:xfrm>
              </p:grpSpPr>
              <p:pic>
                <p:nvPicPr>
                  <p:cNvPr id="12" name="Picture 4" descr="Cheri-bundi-cherry-juice-on-cherries">
                    <a:extLst>
                      <a:ext uri="{FF2B5EF4-FFF2-40B4-BE49-F238E27FC236}">
                        <a16:creationId xmlns:a16="http://schemas.microsoft.com/office/drawing/2014/main" id="{4B7DA65A-411A-4E2B-A1C2-E0092D5E8F3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7748" b="29330"/>
                  <a:stretch>
                    <a:fillRect/>
                  </a:stretch>
                </p:blipFill>
                <p:spPr bwMode="auto">
                  <a:xfrm flipH="1">
                    <a:off x="105641502" y="102870000"/>
                    <a:ext cx="9047118" cy="5067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3" name="AutoShape 5">
                    <a:extLst>
                      <a:ext uri="{FF2B5EF4-FFF2-40B4-BE49-F238E27FC236}">
                        <a16:creationId xmlns:a16="http://schemas.microsoft.com/office/drawing/2014/main" id="{CDC1AFBA-0DAE-4BC2-B505-7A7ED65A251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7661891" y="100849611"/>
                    <a:ext cx="5120640" cy="9161418"/>
                  </a:xfrm>
                  <a:prstGeom prst="rtTriangl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36576" tIns="36576" rIns="36576" bIns="36576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7" name="Picture 6" descr="cherries-1465801_1920">
                  <a:extLst>
                    <a:ext uri="{FF2B5EF4-FFF2-40B4-BE49-F238E27FC236}">
                      <a16:creationId xmlns:a16="http://schemas.microsoft.com/office/drawing/2014/main" id="{3EF88835-BB60-471C-8436-85021561C1E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5590340" y="102879394"/>
                  <a:ext cx="9184278" cy="5012055"/>
                </a:xfrm>
                <a:prstGeom prst="rtTriangl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" name="AutoShape 7">
                  <a:extLst>
                    <a:ext uri="{FF2B5EF4-FFF2-40B4-BE49-F238E27FC236}">
                      <a16:creationId xmlns:a16="http://schemas.microsoft.com/office/drawing/2014/main" id="{C512F014-2CF7-4F3B-98E9-659897DE76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60682" y="102816527"/>
                  <a:ext cx="9207600" cy="5067169"/>
                </a:xfrm>
                <a:prstGeom prst="parallelogram">
                  <a:avLst>
                    <a:gd name="adj" fmla="val 197304"/>
                  </a:avLst>
                </a:prstGeom>
                <a:solidFill>
                  <a:srgbClr val="F3F3F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-9236" y="1366214"/>
                <a:ext cx="9180513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6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0890" y="4763002"/>
            <a:ext cx="2241303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3 gm fiber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1274" y="4721452"/>
            <a:ext cx="431111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cup raw, pitted cherries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87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 gm protein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F5418D8-F7ED-4507-931A-8812F1569BA0}"/>
              </a:ext>
            </a:extLst>
          </p:cNvPr>
          <p:cNvGrpSpPr/>
          <p:nvPr/>
        </p:nvGrpSpPr>
        <p:grpSpPr>
          <a:xfrm>
            <a:off x="-153296" y="3"/>
            <a:ext cx="9390956" cy="4614010"/>
            <a:chOff x="-153296" y="3"/>
            <a:chExt cx="9390956" cy="4614010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98D3588-8995-46E6-8CA4-B345AC735C6D}"/>
                </a:ext>
              </a:extLst>
            </p:cNvPr>
            <p:cNvGrpSpPr/>
            <p:nvPr/>
          </p:nvGrpSpPr>
          <p:grpSpPr>
            <a:xfrm>
              <a:off x="-40181" y="3"/>
              <a:ext cx="9277841" cy="4614010"/>
              <a:chOff x="-40181" y="3"/>
              <a:chExt cx="9277841" cy="4614010"/>
            </a:xfrm>
          </p:grpSpPr>
          <p:grpSp>
            <p:nvGrpSpPr>
              <p:cNvPr id="40" name="Group 2">
                <a:extLst>
                  <a:ext uri="{FF2B5EF4-FFF2-40B4-BE49-F238E27FC236}">
                    <a16:creationId xmlns:a16="http://schemas.microsoft.com/office/drawing/2014/main" id="{F7155A1B-DC04-46A2-AB78-8545B2199B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40181" y="3"/>
                <a:ext cx="9277841" cy="4614010"/>
                <a:chOff x="105590340" y="102816527"/>
                <a:chExt cx="9277942" cy="5120642"/>
              </a:xfrm>
            </p:grpSpPr>
            <p:grpSp>
              <p:nvGrpSpPr>
                <p:cNvPr id="42" name="Group 3">
                  <a:extLst>
                    <a:ext uri="{FF2B5EF4-FFF2-40B4-BE49-F238E27FC236}">
                      <a16:creationId xmlns:a16="http://schemas.microsoft.com/office/drawing/2014/main" id="{8A5D6B68-2E62-4C4B-823C-671EB1128C1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5613200" y="102816529"/>
                  <a:ext cx="9161418" cy="5120640"/>
                  <a:chOff x="105641502" y="102870000"/>
                  <a:chExt cx="9161418" cy="5120640"/>
                </a:xfrm>
              </p:grpSpPr>
              <p:pic>
                <p:nvPicPr>
                  <p:cNvPr id="45" name="Picture 4" descr="Cheri-bundi-cherry-juice-on-cherries">
                    <a:extLst>
                      <a:ext uri="{FF2B5EF4-FFF2-40B4-BE49-F238E27FC236}">
                        <a16:creationId xmlns:a16="http://schemas.microsoft.com/office/drawing/2014/main" id="{97A7DBB6-6D29-4A13-811E-3114BEACE88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7748" b="29330"/>
                  <a:stretch>
                    <a:fillRect/>
                  </a:stretch>
                </p:blipFill>
                <p:spPr bwMode="auto">
                  <a:xfrm flipH="1">
                    <a:off x="105641502" y="102870000"/>
                    <a:ext cx="9047118" cy="5067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46" name="AutoShape 5">
                    <a:extLst>
                      <a:ext uri="{FF2B5EF4-FFF2-40B4-BE49-F238E27FC236}">
                        <a16:creationId xmlns:a16="http://schemas.microsoft.com/office/drawing/2014/main" id="{A367964F-871A-438D-AABB-0D02C6F23D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7661891" y="100849611"/>
                    <a:ext cx="5120640" cy="9161418"/>
                  </a:xfrm>
                  <a:prstGeom prst="rtTriangl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36576" tIns="36576" rIns="36576" bIns="36576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3" name="Picture 42" descr="cherries-1465801_1920">
                  <a:extLst>
                    <a:ext uri="{FF2B5EF4-FFF2-40B4-BE49-F238E27FC236}">
                      <a16:creationId xmlns:a16="http://schemas.microsoft.com/office/drawing/2014/main" id="{3645D186-48F3-4874-97F1-BFEEDD8E4BE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5590340" y="102879394"/>
                  <a:ext cx="9184278" cy="5012055"/>
                </a:xfrm>
                <a:prstGeom prst="rtTriangl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4" name="AutoShape 7">
                  <a:extLst>
                    <a:ext uri="{FF2B5EF4-FFF2-40B4-BE49-F238E27FC236}">
                      <a16:creationId xmlns:a16="http://schemas.microsoft.com/office/drawing/2014/main" id="{1898AA8A-EE17-40C5-A742-D275198802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60682" y="102816527"/>
                  <a:ext cx="9207600" cy="5067169"/>
                </a:xfrm>
                <a:prstGeom prst="parallelogram">
                  <a:avLst>
                    <a:gd name="adj" fmla="val 197304"/>
                  </a:avLst>
                </a:prstGeom>
                <a:solidFill>
                  <a:srgbClr val="F3F3F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AB13ADD-048C-41E4-9A00-2918D09E45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9236" y="1366214"/>
                <a:ext cx="9180513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38" name="WordArt 5">
              <a:extLst>
                <a:ext uri="{FF2B5EF4-FFF2-40B4-BE49-F238E27FC236}">
                  <a16:creationId xmlns:a16="http://schemas.microsoft.com/office/drawing/2014/main" id="{8146CB04-3C88-4755-B317-E6D1CE27574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941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13A1229-2A40-4C2C-A32A-7F544D920CAC}"/>
                </a:ext>
              </a:extLst>
            </p:cNvPr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773313"/>
            <a:ext cx="8904849" cy="103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Cherries are an excellent source of antioxidants vitamin C,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vitamin A (beta-carotene) polyphenols and anthocyanins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protect against aging and disease.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8449FAC-1D11-48AD-B693-1799C138AF1F}"/>
              </a:ext>
            </a:extLst>
          </p:cNvPr>
          <p:cNvGrpSpPr/>
          <p:nvPr/>
        </p:nvGrpSpPr>
        <p:grpSpPr>
          <a:xfrm>
            <a:off x="-153296" y="3"/>
            <a:ext cx="9390956" cy="4614010"/>
            <a:chOff x="-153296" y="3"/>
            <a:chExt cx="9390956" cy="4614010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02C7E577-C642-4C55-869D-E0DAAE37E12B}"/>
                </a:ext>
              </a:extLst>
            </p:cNvPr>
            <p:cNvGrpSpPr/>
            <p:nvPr/>
          </p:nvGrpSpPr>
          <p:grpSpPr>
            <a:xfrm>
              <a:off x="-40181" y="3"/>
              <a:ext cx="9277841" cy="4614010"/>
              <a:chOff x="-40181" y="3"/>
              <a:chExt cx="9277841" cy="4614010"/>
            </a:xfrm>
          </p:grpSpPr>
          <p:grpSp>
            <p:nvGrpSpPr>
              <p:cNvPr id="37" name="Group 2">
                <a:extLst>
                  <a:ext uri="{FF2B5EF4-FFF2-40B4-BE49-F238E27FC236}">
                    <a16:creationId xmlns:a16="http://schemas.microsoft.com/office/drawing/2014/main" id="{FD98DB64-F79E-4B69-9B76-E49639C839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40181" y="3"/>
                <a:ext cx="9277841" cy="4614010"/>
                <a:chOff x="105590340" y="102816527"/>
                <a:chExt cx="9277942" cy="5120642"/>
              </a:xfrm>
            </p:grpSpPr>
            <p:grpSp>
              <p:nvGrpSpPr>
                <p:cNvPr id="39" name="Group 3">
                  <a:extLst>
                    <a:ext uri="{FF2B5EF4-FFF2-40B4-BE49-F238E27FC236}">
                      <a16:creationId xmlns:a16="http://schemas.microsoft.com/office/drawing/2014/main" id="{828A01E2-D8D3-43B6-8AB7-F120967688E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5613200" y="102816529"/>
                  <a:ext cx="9161418" cy="5120640"/>
                  <a:chOff x="105641502" y="102870000"/>
                  <a:chExt cx="9161418" cy="5120640"/>
                </a:xfrm>
              </p:grpSpPr>
              <p:pic>
                <p:nvPicPr>
                  <p:cNvPr id="42" name="Picture 4" descr="Cheri-bundi-cherry-juice-on-cherries">
                    <a:extLst>
                      <a:ext uri="{FF2B5EF4-FFF2-40B4-BE49-F238E27FC236}">
                        <a16:creationId xmlns:a16="http://schemas.microsoft.com/office/drawing/2014/main" id="{2E6638CB-18A5-4716-BB3D-00B657E7EEC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7748" b="29330"/>
                  <a:stretch>
                    <a:fillRect/>
                  </a:stretch>
                </p:blipFill>
                <p:spPr bwMode="auto">
                  <a:xfrm flipH="1">
                    <a:off x="105641502" y="102870000"/>
                    <a:ext cx="9047118" cy="5067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43" name="AutoShape 5">
                    <a:extLst>
                      <a:ext uri="{FF2B5EF4-FFF2-40B4-BE49-F238E27FC236}">
                        <a16:creationId xmlns:a16="http://schemas.microsoft.com/office/drawing/2014/main" id="{18FFB953-3248-4870-BFB7-3FC891106EB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7661891" y="100849611"/>
                    <a:ext cx="5120640" cy="9161418"/>
                  </a:xfrm>
                  <a:prstGeom prst="rtTriangl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36576" tIns="36576" rIns="36576" bIns="36576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0" name="Picture 39" descr="cherries-1465801_1920">
                  <a:extLst>
                    <a:ext uri="{FF2B5EF4-FFF2-40B4-BE49-F238E27FC236}">
                      <a16:creationId xmlns:a16="http://schemas.microsoft.com/office/drawing/2014/main" id="{8ECAAA92-F9F4-4F48-9E2B-88744A04819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5590340" y="102879394"/>
                  <a:ext cx="9184278" cy="5012055"/>
                </a:xfrm>
                <a:prstGeom prst="rtTriangl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1" name="AutoShape 7">
                  <a:extLst>
                    <a:ext uri="{FF2B5EF4-FFF2-40B4-BE49-F238E27FC236}">
                      <a16:creationId xmlns:a16="http://schemas.microsoft.com/office/drawing/2014/main" id="{B2FC64BC-C05A-4BDC-8D2B-638EBADF9F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60682" y="102816527"/>
                  <a:ext cx="9207600" cy="5067169"/>
                </a:xfrm>
                <a:prstGeom prst="parallelogram">
                  <a:avLst>
                    <a:gd name="adj" fmla="val 197304"/>
                  </a:avLst>
                </a:prstGeom>
                <a:solidFill>
                  <a:srgbClr val="F3F3F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3D8F92F-A5E7-4619-B84F-09B82F70A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9236" y="1366214"/>
                <a:ext cx="9180513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35" name="WordArt 5">
              <a:extLst>
                <a:ext uri="{FF2B5EF4-FFF2-40B4-BE49-F238E27FC236}">
                  <a16:creationId xmlns:a16="http://schemas.microsoft.com/office/drawing/2014/main" id="{13E35285-3AE7-4D8E-AB07-CA753EFBDFE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71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A0277A9-F8CD-4366-9E1F-0E364C4D0F48}"/>
                </a:ext>
              </a:extLst>
            </p:cNvPr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895938"/>
            <a:ext cx="8904849" cy="96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Good source of vitamin K, folate and potassium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which lowers blood pressure and supports heart health.</a:t>
            </a:r>
            <a:endParaRPr kumimoji="0" lang="en-US" altLang="en-US" sz="2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2616DB3-15BF-4A00-A8B9-3ADBEA1A6EAB}"/>
              </a:ext>
            </a:extLst>
          </p:cNvPr>
          <p:cNvGrpSpPr/>
          <p:nvPr/>
        </p:nvGrpSpPr>
        <p:grpSpPr>
          <a:xfrm>
            <a:off x="-153296" y="3"/>
            <a:ext cx="9390956" cy="4614010"/>
            <a:chOff x="-153296" y="3"/>
            <a:chExt cx="9390956" cy="461401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5D15D8B-988F-4EE7-A885-7D983958AF21}"/>
                </a:ext>
              </a:extLst>
            </p:cNvPr>
            <p:cNvGrpSpPr/>
            <p:nvPr/>
          </p:nvGrpSpPr>
          <p:grpSpPr>
            <a:xfrm>
              <a:off x="-40181" y="3"/>
              <a:ext cx="9277841" cy="4614010"/>
              <a:chOff x="-40181" y="3"/>
              <a:chExt cx="9277841" cy="4614010"/>
            </a:xfrm>
          </p:grpSpPr>
          <p:grpSp>
            <p:nvGrpSpPr>
              <p:cNvPr id="28" name="Group 2">
                <a:extLst>
                  <a:ext uri="{FF2B5EF4-FFF2-40B4-BE49-F238E27FC236}">
                    <a16:creationId xmlns:a16="http://schemas.microsoft.com/office/drawing/2014/main" id="{482D6881-A77F-4AEE-838D-1974A40AF8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40181" y="3"/>
                <a:ext cx="9277841" cy="4614010"/>
                <a:chOff x="105590340" y="102816527"/>
                <a:chExt cx="9277942" cy="5120642"/>
              </a:xfrm>
            </p:grpSpPr>
            <p:grpSp>
              <p:nvGrpSpPr>
                <p:cNvPr id="30" name="Group 3">
                  <a:extLst>
                    <a:ext uri="{FF2B5EF4-FFF2-40B4-BE49-F238E27FC236}">
                      <a16:creationId xmlns:a16="http://schemas.microsoft.com/office/drawing/2014/main" id="{A7C9D752-0E47-41FE-8126-41E32AE60B4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5613200" y="102816529"/>
                  <a:ext cx="9161418" cy="5120640"/>
                  <a:chOff x="105641502" y="102870000"/>
                  <a:chExt cx="9161418" cy="5120640"/>
                </a:xfrm>
              </p:grpSpPr>
              <p:pic>
                <p:nvPicPr>
                  <p:cNvPr id="33" name="Picture 4" descr="Cheri-bundi-cherry-juice-on-cherries">
                    <a:extLst>
                      <a:ext uri="{FF2B5EF4-FFF2-40B4-BE49-F238E27FC236}">
                        <a16:creationId xmlns:a16="http://schemas.microsoft.com/office/drawing/2014/main" id="{5046FB80-A0AC-41F4-A5B7-D9D13771B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7748" b="29330"/>
                  <a:stretch>
                    <a:fillRect/>
                  </a:stretch>
                </p:blipFill>
                <p:spPr bwMode="auto">
                  <a:xfrm flipH="1">
                    <a:off x="105641502" y="102870000"/>
                    <a:ext cx="9047118" cy="5067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4" name="AutoShape 5">
                    <a:extLst>
                      <a:ext uri="{FF2B5EF4-FFF2-40B4-BE49-F238E27FC236}">
                        <a16:creationId xmlns:a16="http://schemas.microsoft.com/office/drawing/2014/main" id="{02FD442E-4C13-4C82-94DA-6A9B07976C6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7661891" y="100849611"/>
                    <a:ext cx="5120640" cy="9161418"/>
                  </a:xfrm>
                  <a:prstGeom prst="rtTriangl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36576" tIns="36576" rIns="36576" bIns="36576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31" name="Picture 30" descr="cherries-1465801_1920">
                  <a:extLst>
                    <a:ext uri="{FF2B5EF4-FFF2-40B4-BE49-F238E27FC236}">
                      <a16:creationId xmlns:a16="http://schemas.microsoft.com/office/drawing/2014/main" id="{0326C4BC-3C74-4BE4-8CA7-D0504A61E25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5590340" y="102879394"/>
                  <a:ext cx="9184278" cy="5012055"/>
                </a:xfrm>
                <a:prstGeom prst="rtTriangl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32" name="AutoShape 7">
                  <a:extLst>
                    <a:ext uri="{FF2B5EF4-FFF2-40B4-BE49-F238E27FC236}">
                      <a16:creationId xmlns:a16="http://schemas.microsoft.com/office/drawing/2014/main" id="{2FAC8997-CB98-40A4-AA96-06CD50F09F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60682" y="102816527"/>
                  <a:ext cx="9207600" cy="5067169"/>
                </a:xfrm>
                <a:prstGeom prst="parallelogram">
                  <a:avLst>
                    <a:gd name="adj" fmla="val 197304"/>
                  </a:avLst>
                </a:prstGeom>
                <a:solidFill>
                  <a:srgbClr val="F3F3F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85DBAA0-4E35-487A-85D9-A0B1950CD4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9236" y="1366214"/>
                <a:ext cx="9180513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DE96A79E-10FB-4687-8158-9683B1AE8C7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941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3277B33-740F-49D0-9712-15E3B29A8829}"/>
                </a:ext>
              </a:extLst>
            </p:cNvPr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748213"/>
            <a:ext cx="8904849" cy="88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Contain phytosterols, known to help lower cholesterol and triglycerides,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baseline="0" dirty="0">
                <a:solidFill>
                  <a:srgbClr val="000000"/>
                </a:solidFill>
                <a:latin typeface="Calibri" panose="020F0502020204030204" pitchFamily="34" charset="0"/>
              </a:rPr>
              <a:t>and melatonin, which may help you sleep.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6469321-946C-4A12-A165-DE040FA2F2DF}"/>
              </a:ext>
            </a:extLst>
          </p:cNvPr>
          <p:cNvGrpSpPr/>
          <p:nvPr/>
        </p:nvGrpSpPr>
        <p:grpSpPr>
          <a:xfrm>
            <a:off x="-153296" y="3"/>
            <a:ext cx="9390956" cy="4614010"/>
            <a:chOff x="-153296" y="3"/>
            <a:chExt cx="9390956" cy="461401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52190733-627B-4A56-83D7-4576BE1F2D69}"/>
                </a:ext>
              </a:extLst>
            </p:cNvPr>
            <p:cNvGrpSpPr/>
            <p:nvPr/>
          </p:nvGrpSpPr>
          <p:grpSpPr>
            <a:xfrm>
              <a:off x="-40181" y="3"/>
              <a:ext cx="9277841" cy="4614010"/>
              <a:chOff x="-40181" y="3"/>
              <a:chExt cx="9277841" cy="4614010"/>
            </a:xfrm>
          </p:grpSpPr>
          <p:grpSp>
            <p:nvGrpSpPr>
              <p:cNvPr id="28" name="Group 2">
                <a:extLst>
                  <a:ext uri="{FF2B5EF4-FFF2-40B4-BE49-F238E27FC236}">
                    <a16:creationId xmlns:a16="http://schemas.microsoft.com/office/drawing/2014/main" id="{416AA22C-A02A-4A84-9C70-D4368CA658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40181" y="3"/>
                <a:ext cx="9277841" cy="4614010"/>
                <a:chOff x="105590340" y="102816527"/>
                <a:chExt cx="9277942" cy="5120642"/>
              </a:xfrm>
            </p:grpSpPr>
            <p:grpSp>
              <p:nvGrpSpPr>
                <p:cNvPr id="30" name="Group 3">
                  <a:extLst>
                    <a:ext uri="{FF2B5EF4-FFF2-40B4-BE49-F238E27FC236}">
                      <a16:creationId xmlns:a16="http://schemas.microsoft.com/office/drawing/2014/main" id="{04A23785-8818-422A-962C-555CD57D2FA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5613200" y="102816529"/>
                  <a:ext cx="9161418" cy="5120640"/>
                  <a:chOff x="105641502" y="102870000"/>
                  <a:chExt cx="9161418" cy="5120640"/>
                </a:xfrm>
              </p:grpSpPr>
              <p:pic>
                <p:nvPicPr>
                  <p:cNvPr id="33" name="Picture 4" descr="Cheri-bundi-cherry-juice-on-cherries">
                    <a:extLst>
                      <a:ext uri="{FF2B5EF4-FFF2-40B4-BE49-F238E27FC236}">
                        <a16:creationId xmlns:a16="http://schemas.microsoft.com/office/drawing/2014/main" id="{49F979D9-4872-4342-992B-BD65ED3F80A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7748" b="29330"/>
                  <a:stretch>
                    <a:fillRect/>
                  </a:stretch>
                </p:blipFill>
                <p:spPr bwMode="auto">
                  <a:xfrm flipH="1">
                    <a:off x="105641502" y="102870000"/>
                    <a:ext cx="9047118" cy="5067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4" name="AutoShape 5">
                    <a:extLst>
                      <a:ext uri="{FF2B5EF4-FFF2-40B4-BE49-F238E27FC236}">
                        <a16:creationId xmlns:a16="http://schemas.microsoft.com/office/drawing/2014/main" id="{864D94E6-0CBD-4ACC-81C2-E9F06F7DD98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7661891" y="100849611"/>
                    <a:ext cx="5120640" cy="9161418"/>
                  </a:xfrm>
                  <a:prstGeom prst="rtTriangl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36576" tIns="36576" rIns="36576" bIns="36576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31" name="Picture 30" descr="cherries-1465801_1920">
                  <a:extLst>
                    <a:ext uri="{FF2B5EF4-FFF2-40B4-BE49-F238E27FC236}">
                      <a16:creationId xmlns:a16="http://schemas.microsoft.com/office/drawing/2014/main" id="{B740E42E-A472-4892-ACCF-576EA300E85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5590340" y="102879394"/>
                  <a:ext cx="9184278" cy="5012055"/>
                </a:xfrm>
                <a:prstGeom prst="rtTriangl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32" name="AutoShape 7">
                  <a:extLst>
                    <a:ext uri="{FF2B5EF4-FFF2-40B4-BE49-F238E27FC236}">
                      <a16:creationId xmlns:a16="http://schemas.microsoft.com/office/drawing/2014/main" id="{815CBD81-38C2-4ADA-882E-6856E7DF73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60682" y="102816527"/>
                  <a:ext cx="9207600" cy="5067169"/>
                </a:xfrm>
                <a:prstGeom prst="parallelogram">
                  <a:avLst>
                    <a:gd name="adj" fmla="val 197304"/>
                  </a:avLst>
                </a:prstGeom>
                <a:solidFill>
                  <a:srgbClr val="F3F3F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3D8560D-52DF-402F-9771-0F3F04A50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9236" y="1366214"/>
                <a:ext cx="9180513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98715C06-E2D3-4360-A961-7B7BB678AA2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71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F86F982-3405-4A81-AD2B-E1DD1C6D6F19}"/>
                </a:ext>
              </a:extLst>
            </p:cNvPr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46266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Fiber in cherries feeds healthy microbiome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and helps you feel full, which </a:t>
            </a:r>
            <a:r>
              <a:rPr lang="en-US" altLang="en-US" sz="2200" b="1">
                <a:solidFill>
                  <a:srgbClr val="000000"/>
                </a:solidFill>
                <a:latin typeface="Calibri" panose="020F0502020204030204" pitchFamily="34" charset="0"/>
              </a:rPr>
              <a:t>helps with weight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management.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C64C850-D5D6-4480-B936-47A7A1427A89}"/>
              </a:ext>
            </a:extLst>
          </p:cNvPr>
          <p:cNvGrpSpPr/>
          <p:nvPr/>
        </p:nvGrpSpPr>
        <p:grpSpPr>
          <a:xfrm>
            <a:off x="-153296" y="3"/>
            <a:ext cx="9390956" cy="4614010"/>
            <a:chOff x="-153296" y="3"/>
            <a:chExt cx="9390956" cy="461401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C133A6E-8305-4BFA-B867-66988D5CC16D}"/>
                </a:ext>
              </a:extLst>
            </p:cNvPr>
            <p:cNvGrpSpPr/>
            <p:nvPr/>
          </p:nvGrpSpPr>
          <p:grpSpPr>
            <a:xfrm>
              <a:off x="-40181" y="3"/>
              <a:ext cx="9277841" cy="4614010"/>
              <a:chOff x="-40181" y="3"/>
              <a:chExt cx="9277841" cy="4614010"/>
            </a:xfrm>
          </p:grpSpPr>
          <p:grpSp>
            <p:nvGrpSpPr>
              <p:cNvPr id="28" name="Group 2">
                <a:extLst>
                  <a:ext uri="{FF2B5EF4-FFF2-40B4-BE49-F238E27FC236}">
                    <a16:creationId xmlns:a16="http://schemas.microsoft.com/office/drawing/2014/main" id="{762C1EF2-C7F9-4D61-961A-50BD9AD477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40181" y="3"/>
                <a:ext cx="9277841" cy="4614010"/>
                <a:chOff x="105590340" y="102816527"/>
                <a:chExt cx="9277942" cy="5120642"/>
              </a:xfrm>
            </p:grpSpPr>
            <p:grpSp>
              <p:nvGrpSpPr>
                <p:cNvPr id="30" name="Group 3">
                  <a:extLst>
                    <a:ext uri="{FF2B5EF4-FFF2-40B4-BE49-F238E27FC236}">
                      <a16:creationId xmlns:a16="http://schemas.microsoft.com/office/drawing/2014/main" id="{EFDC5079-7D6E-48E6-BC75-50E3F207C51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5613200" y="102816529"/>
                  <a:ext cx="9161418" cy="5120640"/>
                  <a:chOff x="105641502" y="102870000"/>
                  <a:chExt cx="9161418" cy="5120640"/>
                </a:xfrm>
              </p:grpSpPr>
              <p:pic>
                <p:nvPicPr>
                  <p:cNvPr id="33" name="Picture 4" descr="Cheri-bundi-cherry-juice-on-cherries">
                    <a:extLst>
                      <a:ext uri="{FF2B5EF4-FFF2-40B4-BE49-F238E27FC236}">
                        <a16:creationId xmlns:a16="http://schemas.microsoft.com/office/drawing/2014/main" id="{EE7FF1E7-C62D-42AC-8EA2-0A15949CCEC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7748" b="29330"/>
                  <a:stretch>
                    <a:fillRect/>
                  </a:stretch>
                </p:blipFill>
                <p:spPr bwMode="auto">
                  <a:xfrm flipH="1">
                    <a:off x="105641502" y="102870000"/>
                    <a:ext cx="9047118" cy="5067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4" name="AutoShape 5">
                    <a:extLst>
                      <a:ext uri="{FF2B5EF4-FFF2-40B4-BE49-F238E27FC236}">
                        <a16:creationId xmlns:a16="http://schemas.microsoft.com/office/drawing/2014/main" id="{FAECD1A0-BD8F-4D0B-B4FD-2811364E50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7661891" y="100849611"/>
                    <a:ext cx="5120640" cy="9161418"/>
                  </a:xfrm>
                  <a:prstGeom prst="rtTriangl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36576" tIns="36576" rIns="36576" bIns="36576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31" name="Picture 30" descr="cherries-1465801_1920">
                  <a:extLst>
                    <a:ext uri="{FF2B5EF4-FFF2-40B4-BE49-F238E27FC236}">
                      <a16:creationId xmlns:a16="http://schemas.microsoft.com/office/drawing/2014/main" id="{B7CCC15E-C86F-4ADB-ABA1-EAEF38BB1F5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5590340" y="102879394"/>
                  <a:ext cx="9184278" cy="5012055"/>
                </a:xfrm>
                <a:prstGeom prst="rtTriangl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32" name="AutoShape 7">
                  <a:extLst>
                    <a:ext uri="{FF2B5EF4-FFF2-40B4-BE49-F238E27FC236}">
                      <a16:creationId xmlns:a16="http://schemas.microsoft.com/office/drawing/2014/main" id="{BB696ADC-2862-4FB2-BCF6-1C83D17552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60682" y="102816527"/>
                  <a:ext cx="9207600" cy="5067169"/>
                </a:xfrm>
                <a:prstGeom prst="parallelogram">
                  <a:avLst>
                    <a:gd name="adj" fmla="val 197304"/>
                  </a:avLst>
                </a:prstGeom>
                <a:solidFill>
                  <a:srgbClr val="F3F3F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3D19181-66C6-45BE-9A02-BD46111A1D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9236" y="1366214"/>
                <a:ext cx="9180513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A428D18E-8E24-4942-811D-A4C6E089443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394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1F3445E-71B3-46B4-98C6-49A331432B63}"/>
                </a:ext>
              </a:extLst>
            </p:cNvPr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46266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One to 2 cups of tart cherry juice per day has been shown to lower inflammation, cholesterol, blood pressure and improve sleep.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C64C850-D5D6-4480-B936-47A7A1427A89}"/>
              </a:ext>
            </a:extLst>
          </p:cNvPr>
          <p:cNvGrpSpPr/>
          <p:nvPr/>
        </p:nvGrpSpPr>
        <p:grpSpPr>
          <a:xfrm>
            <a:off x="-153296" y="3"/>
            <a:ext cx="9390956" cy="4614010"/>
            <a:chOff x="-153296" y="3"/>
            <a:chExt cx="9390956" cy="461401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C133A6E-8305-4BFA-B867-66988D5CC16D}"/>
                </a:ext>
              </a:extLst>
            </p:cNvPr>
            <p:cNvGrpSpPr/>
            <p:nvPr/>
          </p:nvGrpSpPr>
          <p:grpSpPr>
            <a:xfrm>
              <a:off x="-40181" y="3"/>
              <a:ext cx="9277841" cy="4614010"/>
              <a:chOff x="-40181" y="3"/>
              <a:chExt cx="9277841" cy="4614010"/>
            </a:xfrm>
          </p:grpSpPr>
          <p:grpSp>
            <p:nvGrpSpPr>
              <p:cNvPr id="28" name="Group 2">
                <a:extLst>
                  <a:ext uri="{FF2B5EF4-FFF2-40B4-BE49-F238E27FC236}">
                    <a16:creationId xmlns:a16="http://schemas.microsoft.com/office/drawing/2014/main" id="{762C1EF2-C7F9-4D61-961A-50BD9AD477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40181" y="3"/>
                <a:ext cx="9277841" cy="4614010"/>
                <a:chOff x="105590340" y="102816527"/>
                <a:chExt cx="9277942" cy="5120642"/>
              </a:xfrm>
            </p:grpSpPr>
            <p:grpSp>
              <p:nvGrpSpPr>
                <p:cNvPr id="30" name="Group 3">
                  <a:extLst>
                    <a:ext uri="{FF2B5EF4-FFF2-40B4-BE49-F238E27FC236}">
                      <a16:creationId xmlns:a16="http://schemas.microsoft.com/office/drawing/2014/main" id="{EFDC5079-7D6E-48E6-BC75-50E3F207C51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5613200" y="102816529"/>
                  <a:ext cx="9161418" cy="5120640"/>
                  <a:chOff x="105641502" y="102870000"/>
                  <a:chExt cx="9161418" cy="5120640"/>
                </a:xfrm>
              </p:grpSpPr>
              <p:pic>
                <p:nvPicPr>
                  <p:cNvPr id="33" name="Picture 4" descr="Cheri-bundi-cherry-juice-on-cherries">
                    <a:extLst>
                      <a:ext uri="{FF2B5EF4-FFF2-40B4-BE49-F238E27FC236}">
                        <a16:creationId xmlns:a16="http://schemas.microsoft.com/office/drawing/2014/main" id="{EE7FF1E7-C62D-42AC-8EA2-0A15949CCEC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7748" b="29330"/>
                  <a:stretch>
                    <a:fillRect/>
                  </a:stretch>
                </p:blipFill>
                <p:spPr bwMode="auto">
                  <a:xfrm flipH="1">
                    <a:off x="105641502" y="102870000"/>
                    <a:ext cx="9047118" cy="5067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4" name="AutoShape 5">
                    <a:extLst>
                      <a:ext uri="{FF2B5EF4-FFF2-40B4-BE49-F238E27FC236}">
                        <a16:creationId xmlns:a16="http://schemas.microsoft.com/office/drawing/2014/main" id="{FAECD1A0-BD8F-4D0B-B4FD-2811364E50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7661891" y="100849611"/>
                    <a:ext cx="5120640" cy="9161418"/>
                  </a:xfrm>
                  <a:prstGeom prst="rtTriangl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36576" tIns="36576" rIns="36576" bIns="36576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31" name="Picture 30" descr="cherries-1465801_1920">
                  <a:extLst>
                    <a:ext uri="{FF2B5EF4-FFF2-40B4-BE49-F238E27FC236}">
                      <a16:creationId xmlns:a16="http://schemas.microsoft.com/office/drawing/2014/main" id="{B7CCC15E-C86F-4ADB-ABA1-EAEF38BB1F5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5590340" y="102879394"/>
                  <a:ext cx="9184278" cy="5012055"/>
                </a:xfrm>
                <a:prstGeom prst="rtTriangl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32" name="AutoShape 7">
                  <a:extLst>
                    <a:ext uri="{FF2B5EF4-FFF2-40B4-BE49-F238E27FC236}">
                      <a16:creationId xmlns:a16="http://schemas.microsoft.com/office/drawing/2014/main" id="{BB696ADC-2862-4FB2-BCF6-1C83D17552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60682" y="102816527"/>
                  <a:ext cx="9207600" cy="5067169"/>
                </a:xfrm>
                <a:prstGeom prst="parallelogram">
                  <a:avLst>
                    <a:gd name="adj" fmla="val 197304"/>
                  </a:avLst>
                </a:prstGeom>
                <a:solidFill>
                  <a:srgbClr val="F3F3F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3D19181-66C6-45BE-9A02-BD46111A1D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9236" y="1366214"/>
                <a:ext cx="9180513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A428D18E-8E24-4942-811D-A4C6E089443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394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1F3445E-71B3-46B4-98C6-49A331432B63}"/>
                </a:ext>
              </a:extLst>
            </p:cNvPr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2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46266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Chop fresh or dried cherries into salads, veggie side dishes or oatmeal.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Blend frozen cherries or tart cherry ju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ice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 smoothies.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C64C850-D5D6-4480-B936-47A7A1427A89}"/>
              </a:ext>
            </a:extLst>
          </p:cNvPr>
          <p:cNvGrpSpPr/>
          <p:nvPr/>
        </p:nvGrpSpPr>
        <p:grpSpPr>
          <a:xfrm>
            <a:off x="-153296" y="3"/>
            <a:ext cx="9390956" cy="4614010"/>
            <a:chOff x="-153296" y="3"/>
            <a:chExt cx="9390956" cy="461401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C133A6E-8305-4BFA-B867-66988D5CC16D}"/>
                </a:ext>
              </a:extLst>
            </p:cNvPr>
            <p:cNvGrpSpPr/>
            <p:nvPr/>
          </p:nvGrpSpPr>
          <p:grpSpPr>
            <a:xfrm>
              <a:off x="-40181" y="3"/>
              <a:ext cx="9277841" cy="4614010"/>
              <a:chOff x="-40181" y="3"/>
              <a:chExt cx="9277841" cy="4614010"/>
            </a:xfrm>
          </p:grpSpPr>
          <p:grpSp>
            <p:nvGrpSpPr>
              <p:cNvPr id="28" name="Group 2">
                <a:extLst>
                  <a:ext uri="{FF2B5EF4-FFF2-40B4-BE49-F238E27FC236}">
                    <a16:creationId xmlns:a16="http://schemas.microsoft.com/office/drawing/2014/main" id="{762C1EF2-C7F9-4D61-961A-50BD9AD477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40181" y="3"/>
                <a:ext cx="9277841" cy="4614010"/>
                <a:chOff x="105590340" y="102816527"/>
                <a:chExt cx="9277942" cy="5120642"/>
              </a:xfrm>
            </p:grpSpPr>
            <p:grpSp>
              <p:nvGrpSpPr>
                <p:cNvPr id="30" name="Group 3">
                  <a:extLst>
                    <a:ext uri="{FF2B5EF4-FFF2-40B4-BE49-F238E27FC236}">
                      <a16:creationId xmlns:a16="http://schemas.microsoft.com/office/drawing/2014/main" id="{EFDC5079-7D6E-48E6-BC75-50E3F207C51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5613200" y="102816529"/>
                  <a:ext cx="9161418" cy="5120640"/>
                  <a:chOff x="105641502" y="102870000"/>
                  <a:chExt cx="9161418" cy="5120640"/>
                </a:xfrm>
              </p:grpSpPr>
              <p:pic>
                <p:nvPicPr>
                  <p:cNvPr id="33" name="Picture 4" descr="Cheri-bundi-cherry-juice-on-cherries">
                    <a:extLst>
                      <a:ext uri="{FF2B5EF4-FFF2-40B4-BE49-F238E27FC236}">
                        <a16:creationId xmlns:a16="http://schemas.microsoft.com/office/drawing/2014/main" id="{EE7FF1E7-C62D-42AC-8EA2-0A15949CCEC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27748" b="29330"/>
                  <a:stretch>
                    <a:fillRect/>
                  </a:stretch>
                </p:blipFill>
                <p:spPr bwMode="auto">
                  <a:xfrm flipH="1">
                    <a:off x="105641502" y="102870000"/>
                    <a:ext cx="9047118" cy="506716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5B9BD5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34" name="AutoShape 5">
                    <a:extLst>
                      <a:ext uri="{FF2B5EF4-FFF2-40B4-BE49-F238E27FC236}">
                        <a16:creationId xmlns:a16="http://schemas.microsoft.com/office/drawing/2014/main" id="{FAECD1A0-BD8F-4D0B-B4FD-2811364E50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107661891" y="100849611"/>
                    <a:ext cx="5120640" cy="9161418"/>
                  </a:xfrm>
                  <a:prstGeom prst="rtTriangl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254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000000"/>
                          </a:outerShdw>
                        </a:effectLst>
                      </a14:hiddenEffects>
                    </a:ext>
                  </a:extLst>
                </p:spPr>
                <p:txBody>
                  <a:bodyPr vert="horz" wrap="square" lIns="36576" tIns="36576" rIns="36576" bIns="36576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31" name="Picture 30" descr="cherries-1465801_1920">
                  <a:extLst>
                    <a:ext uri="{FF2B5EF4-FFF2-40B4-BE49-F238E27FC236}">
                      <a16:creationId xmlns:a16="http://schemas.microsoft.com/office/drawing/2014/main" id="{B7CCC15E-C86F-4ADB-ABA1-EAEF38BB1F5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5590340" y="102879394"/>
                  <a:ext cx="9184278" cy="5012055"/>
                </a:xfrm>
                <a:prstGeom prst="rtTriangl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32" name="AutoShape 7">
                  <a:extLst>
                    <a:ext uri="{FF2B5EF4-FFF2-40B4-BE49-F238E27FC236}">
                      <a16:creationId xmlns:a16="http://schemas.microsoft.com/office/drawing/2014/main" id="{BB696ADC-2862-4FB2-BCF6-1C83D17552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660682" y="102816527"/>
                  <a:ext cx="9207600" cy="5067169"/>
                </a:xfrm>
                <a:prstGeom prst="parallelogram">
                  <a:avLst>
                    <a:gd name="adj" fmla="val 197304"/>
                  </a:avLst>
                </a:prstGeom>
                <a:solidFill>
                  <a:srgbClr val="F3F3F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3D19181-66C6-45BE-9A02-BD46111A1D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9236" y="1366214"/>
                <a:ext cx="9180513" cy="1629966"/>
              </a:xfrm>
              <a:prstGeom prst="rect">
                <a:avLst/>
              </a:prstGeom>
              <a:solidFill>
                <a:srgbClr val="007A00">
                  <a:alpha val="47843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23" name="WordArt 5">
              <a:extLst>
                <a:ext uri="{FF2B5EF4-FFF2-40B4-BE49-F238E27FC236}">
                  <a16:creationId xmlns:a16="http://schemas.microsoft.com/office/drawing/2014/main" id="{A428D18E-8E24-4942-811D-A4C6E089443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405855" y="2035417"/>
              <a:ext cx="6121781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394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Cherries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1F3445E-71B3-46B4-98C6-49A331432B63}"/>
                </a:ext>
              </a:extLst>
            </p:cNvPr>
            <p:cNvSpPr/>
            <p:nvPr/>
          </p:nvSpPr>
          <p:spPr>
            <a:xfrm>
              <a:off x="-153296" y="1466252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5776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5605</TotalTime>
  <Words>333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52</cp:revision>
  <dcterms:created xsi:type="dcterms:W3CDTF">2019-07-30T22:09:55Z</dcterms:created>
  <dcterms:modified xsi:type="dcterms:W3CDTF">2020-05-29T18:02:02Z</dcterms:modified>
</cp:coreProperties>
</file>