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99" d="100"/>
          <a:sy n="99" d="100"/>
        </p:scale>
        <p:origin x="2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79893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Barley, like oats, is a chewy grain with cholesterol-lowering effects.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Hulled barley is considered whole grain. Pearled barley,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 kind most often found in grocery stores, is refined but still nutritious.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210F6AE-BE90-4E52-95D9-CDC923897774}"/>
              </a:ext>
            </a:extLst>
          </p:cNvPr>
          <p:cNvGrpSpPr/>
          <p:nvPr/>
        </p:nvGrpSpPr>
        <p:grpSpPr>
          <a:xfrm>
            <a:off x="-142184" y="0"/>
            <a:ext cx="9344922" cy="4526844"/>
            <a:chOff x="-142184" y="0"/>
            <a:chExt cx="9344922" cy="4526844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DE5D9239-7A99-4ADB-A797-6BE6BA8F45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654" t="11934" r="15721" b="33475"/>
            <a:stretch>
              <a:fillRect/>
            </a:stretch>
          </p:blipFill>
          <p:spPr bwMode="auto">
            <a:xfrm>
              <a:off x="-1588" y="0"/>
              <a:ext cx="9204326" cy="4526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943100" y="2032001"/>
              <a:ext cx="5272088" cy="950009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Barley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31274" y="4721452"/>
            <a:ext cx="515389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½ cup cooked pearled barley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176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5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92956" y="50347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8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448859" y="50297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1FA6A57-B93C-4DE6-A95A-E89B568757FD}"/>
              </a:ext>
            </a:extLst>
          </p:cNvPr>
          <p:cNvGrpSpPr/>
          <p:nvPr/>
        </p:nvGrpSpPr>
        <p:grpSpPr>
          <a:xfrm>
            <a:off x="-142184" y="0"/>
            <a:ext cx="9344922" cy="4526844"/>
            <a:chOff x="-142184" y="0"/>
            <a:chExt cx="9344922" cy="4526844"/>
          </a:xfrm>
        </p:grpSpPr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0EE31494-F022-42E1-BCD6-C8050BB52E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654" t="11934" r="15721" b="33475"/>
            <a:stretch>
              <a:fillRect/>
            </a:stretch>
          </p:blipFill>
          <p:spPr bwMode="auto">
            <a:xfrm>
              <a:off x="-1588" y="0"/>
              <a:ext cx="9204326" cy="4526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4DF01B0-3AB9-4114-B768-C255A9297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9" name="WordArt 5">
              <a:extLst>
                <a:ext uri="{FF2B5EF4-FFF2-40B4-BE49-F238E27FC236}">
                  <a16:creationId xmlns:a16="http://schemas.microsoft.com/office/drawing/2014/main" id="{E0BCEBDE-CBC6-4C57-B9EF-761A772E4B8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43100" y="2032001"/>
              <a:ext cx="5272088" cy="950009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Barley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8B666E9-3E2F-498D-93F5-8907421C5870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7193" y="4780488"/>
            <a:ext cx="8904849" cy="1121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 source of potassium which helps moderate blood pressure, magnesium important for nerve function and energy production,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calcium and phosphorus for strong bones.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712966DF-EEF2-4188-A4BA-C76CF10D2F85}"/>
              </a:ext>
            </a:extLst>
          </p:cNvPr>
          <p:cNvGrpSpPr/>
          <p:nvPr/>
        </p:nvGrpSpPr>
        <p:grpSpPr>
          <a:xfrm>
            <a:off x="-142184" y="0"/>
            <a:ext cx="9344922" cy="4526844"/>
            <a:chOff x="-142184" y="0"/>
            <a:chExt cx="9344922" cy="4526844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E1F743B-F3A0-4C04-9173-F53C13700B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654" t="11934" r="15721" b="33475"/>
            <a:stretch>
              <a:fillRect/>
            </a:stretch>
          </p:blipFill>
          <p:spPr bwMode="auto">
            <a:xfrm>
              <a:off x="-1588" y="0"/>
              <a:ext cx="9204326" cy="4526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A2A694F-DDA8-4717-BE1E-C6ACE15EF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C2FAF640-2348-4986-8A4B-6012E6155EE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43100" y="2032001"/>
              <a:ext cx="5272088" cy="950009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Barley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AD273DB-B801-49B1-AE5C-4A3A489ECCF3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909001"/>
            <a:ext cx="8904849" cy="69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Barley is a rich source of B vitamins like niacin, thiamin, folate and B6,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and the antioxidant selenium.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B2ECB2C-A0FD-4B7F-8852-7A35AAA4A0E4}"/>
              </a:ext>
            </a:extLst>
          </p:cNvPr>
          <p:cNvGrpSpPr/>
          <p:nvPr/>
        </p:nvGrpSpPr>
        <p:grpSpPr>
          <a:xfrm>
            <a:off x="-142184" y="0"/>
            <a:ext cx="9344922" cy="4526844"/>
            <a:chOff x="-142184" y="0"/>
            <a:chExt cx="9344922" cy="4526844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72A72F69-CBD6-41EE-BD69-1DB05D02C0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654" t="11934" r="15721" b="33475"/>
            <a:stretch>
              <a:fillRect/>
            </a:stretch>
          </p:blipFill>
          <p:spPr bwMode="auto">
            <a:xfrm>
              <a:off x="-1588" y="0"/>
              <a:ext cx="9204326" cy="4526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69E3D00-FAD3-4329-BFF7-81181F62C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F039FCE6-0394-4ED1-8511-46911EB69CA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43100" y="2032001"/>
              <a:ext cx="5272088" cy="950009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Barley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6E1333-7166-400A-A26A-1A5AABE848A5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2295" y="485784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Soak hulled barley, drain and rinse before cooking in water or broth.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baseline="0" dirty="0">
                <a:solidFill>
                  <a:srgbClr val="000000"/>
                </a:solidFill>
                <a:latin typeface="Calibri" panose="020F0502020204030204" pitchFamily="34" charset="0"/>
              </a:rPr>
              <a:t>Pearled barley does not require pre-soaking.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6E61B92-2F45-404A-AED3-18138B7719F5}"/>
              </a:ext>
            </a:extLst>
          </p:cNvPr>
          <p:cNvGrpSpPr/>
          <p:nvPr/>
        </p:nvGrpSpPr>
        <p:grpSpPr>
          <a:xfrm>
            <a:off x="-142184" y="0"/>
            <a:ext cx="9344922" cy="4526844"/>
            <a:chOff x="-142184" y="0"/>
            <a:chExt cx="9344922" cy="4526844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A0EB5BF4-6353-4DA3-A174-CB61470C07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654" t="11934" r="15721" b="33475"/>
            <a:stretch>
              <a:fillRect/>
            </a:stretch>
          </p:blipFill>
          <p:spPr bwMode="auto">
            <a:xfrm>
              <a:off x="-1588" y="0"/>
              <a:ext cx="9204326" cy="4526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2C2CBE8-8774-4D30-AF42-1DDFF59A6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652DD48B-EC88-411B-ACF8-E89F99E0B4C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43100" y="2032001"/>
              <a:ext cx="5272088" cy="950009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Barley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52F54C4-9251-4266-8AB9-A3319BD0A8D5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23406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Toss barley into soups or stews. Mix cooked barley into veggie sides.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 barley instead of rice or pasta in casseroles or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burritos.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9AEFC36-7903-46B7-8712-10D44959D8EE}"/>
              </a:ext>
            </a:extLst>
          </p:cNvPr>
          <p:cNvGrpSpPr/>
          <p:nvPr/>
        </p:nvGrpSpPr>
        <p:grpSpPr>
          <a:xfrm>
            <a:off x="-142184" y="1511622"/>
            <a:ext cx="9333809" cy="1355870"/>
            <a:chOff x="-142184" y="1526270"/>
            <a:chExt cx="9333809" cy="1368995"/>
          </a:xfrm>
        </p:grpSpPr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4CD64C1C-1AD3-4055-A559-3BB0F76FADF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8790" y="2095435"/>
              <a:ext cx="5394960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74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Lentils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62F612-532E-43CA-B1EA-E63854483335}"/>
                </a:ext>
              </a:extLst>
            </p:cNvPr>
            <p:cNvSpPr/>
            <p:nvPr/>
          </p:nvSpPr>
          <p:spPr>
            <a:xfrm>
              <a:off x="-142184" y="152627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A92A692-F4D8-46B8-B650-0FEC8CF8DF90}"/>
              </a:ext>
            </a:extLst>
          </p:cNvPr>
          <p:cNvGrpSpPr/>
          <p:nvPr/>
        </p:nvGrpSpPr>
        <p:grpSpPr>
          <a:xfrm>
            <a:off x="-142184" y="0"/>
            <a:ext cx="9344922" cy="4526844"/>
            <a:chOff x="-142184" y="0"/>
            <a:chExt cx="9344922" cy="4526844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29F2D901-F410-4D1B-9D13-D1343361D7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654" t="11934" r="15721" b="33475"/>
            <a:stretch>
              <a:fillRect/>
            </a:stretch>
          </p:blipFill>
          <p:spPr bwMode="auto">
            <a:xfrm>
              <a:off x="-1588" y="0"/>
              <a:ext cx="9204326" cy="4526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CB8F4FB-F9D1-489A-ABFF-9FB1A41304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5C8905A7-8241-4964-8F54-472A4797FC2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43100" y="2032001"/>
              <a:ext cx="5272088" cy="950009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Barley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C867ADF-15F6-441B-BE57-EB8916C4AA47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8751</TotalTime>
  <Words>275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77</cp:revision>
  <dcterms:created xsi:type="dcterms:W3CDTF">2019-07-30T22:09:55Z</dcterms:created>
  <dcterms:modified xsi:type="dcterms:W3CDTF">2021-01-15T21:17:03Z</dcterms:modified>
</cp:coreProperties>
</file>