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83" r:id="rId4"/>
    <p:sldId id="278" r:id="rId5"/>
    <p:sldId id="281" r:id="rId6"/>
    <p:sldId id="276" r:id="rId7"/>
    <p:sldId id="279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883346"/>
            <a:ext cx="8904849" cy="73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Dairy-alternative milks have less fat and fewer Calories than animal dairy and contain no cholesterol, lowering risk for heart disease.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E990307-2D9D-48F2-9CF8-6FF929AB7ED4}"/>
              </a:ext>
            </a:extLst>
          </p:cNvPr>
          <p:cNvGrpSpPr/>
          <p:nvPr/>
        </p:nvGrpSpPr>
        <p:grpSpPr>
          <a:xfrm>
            <a:off x="-162467" y="-3"/>
            <a:ext cx="9338217" cy="4567979"/>
            <a:chOff x="-162467" y="-3"/>
            <a:chExt cx="9338217" cy="4567979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7A45B170-5167-4EEC-A985-AC7BD009162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30" t="12417" r="6575" b="3801"/>
            <a:stretch/>
          </p:blipFill>
          <p:spPr bwMode="auto">
            <a:xfrm>
              <a:off x="-4763" y="-3"/>
              <a:ext cx="9180513" cy="4567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8377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891644" y="2086893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Non-Dairy Milks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62467" y="15341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3379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Non-dairy milks can reduce inflammation, lower insulin levels                               and can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decrease risk for estrogen-sensitive cancers.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They do not contain hormones or antibiotics but buy organic when possible.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6B810064-C5C0-4AA7-8561-1738EF91289A}"/>
              </a:ext>
            </a:extLst>
          </p:cNvPr>
          <p:cNvGrpSpPr/>
          <p:nvPr/>
        </p:nvGrpSpPr>
        <p:grpSpPr>
          <a:xfrm>
            <a:off x="-162467" y="-3"/>
            <a:ext cx="9338217" cy="4567979"/>
            <a:chOff x="-162467" y="-3"/>
            <a:chExt cx="9338217" cy="4567979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24EA8795-AD5B-484E-AE60-9A9605165ED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30" t="12417" r="6575" b="3801"/>
            <a:stretch/>
          </p:blipFill>
          <p:spPr bwMode="auto">
            <a:xfrm>
              <a:off x="-4763" y="-3"/>
              <a:ext cx="9180513" cy="4567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183A478-E0E5-45AC-9EA8-736CDDD2B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377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F4F0329D-2246-4EA6-A461-0C6000E058C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86893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Non-Dairy Milks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C03C5D1-67B3-4918-973E-E7ED975EE8B9}"/>
                </a:ext>
              </a:extLst>
            </p:cNvPr>
            <p:cNvSpPr/>
            <p:nvPr/>
          </p:nvSpPr>
          <p:spPr>
            <a:xfrm>
              <a:off x="-162467" y="15341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914900"/>
            <a:ext cx="8904849" cy="828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Less likely to be allergenic and contain no lactose.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Non-dairy milks are easy to digest.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1999005-5FEC-48C2-8678-86E6E52A0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88622F22-F949-4F45-87DC-71C8FF1776A1}"/>
              </a:ext>
            </a:extLst>
          </p:cNvPr>
          <p:cNvGrpSpPr/>
          <p:nvPr/>
        </p:nvGrpSpPr>
        <p:grpSpPr>
          <a:xfrm>
            <a:off x="-162467" y="-3"/>
            <a:ext cx="9338217" cy="4567979"/>
            <a:chOff x="-162467" y="-3"/>
            <a:chExt cx="9338217" cy="4567979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B4BAAFFF-879A-423E-98C7-795A99E18A1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30" t="12417" r="6575" b="3801"/>
            <a:stretch/>
          </p:blipFill>
          <p:spPr bwMode="auto">
            <a:xfrm>
              <a:off x="-4763" y="-3"/>
              <a:ext cx="9180513" cy="4567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C737AFB-011E-4D23-A00A-97A196ADA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377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4FB6274C-E218-4561-A616-E8FD1559152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86893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Non-Dairy Milks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70E2918-EFB8-4105-95A9-9C63CF448FC2}"/>
                </a:ext>
              </a:extLst>
            </p:cNvPr>
            <p:cNvSpPr/>
            <p:nvPr/>
          </p:nvSpPr>
          <p:spPr>
            <a:xfrm>
              <a:off x="-162467" y="15341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033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918499"/>
            <a:ext cx="8904849" cy="94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Grain milks contain vitamin E and polyphenol antioxidants.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Soy milk contains higher protein and isoflavones that fight cancer.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990F6433-B26D-4542-8A63-3965CD8EC7B5}"/>
              </a:ext>
            </a:extLst>
          </p:cNvPr>
          <p:cNvGrpSpPr/>
          <p:nvPr/>
        </p:nvGrpSpPr>
        <p:grpSpPr>
          <a:xfrm>
            <a:off x="-162467" y="-3"/>
            <a:ext cx="9338217" cy="4567979"/>
            <a:chOff x="-162467" y="-3"/>
            <a:chExt cx="9338217" cy="4567979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F19CCCA7-0B6B-4390-97A1-40C557A7661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30" t="12417" r="6575" b="3801"/>
            <a:stretch/>
          </p:blipFill>
          <p:spPr bwMode="auto">
            <a:xfrm>
              <a:off x="-4763" y="-3"/>
              <a:ext cx="9180513" cy="4567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F237BF7-C4DC-4204-810A-9BEF5F663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377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F8AF288E-32F7-474D-8B78-50554918C12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86893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Non-Dairy Milks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3E16633-BE48-4D10-BA29-64BF569D3E7C}"/>
                </a:ext>
              </a:extLst>
            </p:cNvPr>
            <p:cNvSpPr/>
            <p:nvPr/>
          </p:nvSpPr>
          <p:spPr>
            <a:xfrm>
              <a:off x="-162467" y="15341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4379" y="4830262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Soy, oat and hemp milks have more protein                                                     compared to rice, almond and coconut milks.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9242012D-4ECD-4CB6-8920-DE3DA6B76272}"/>
              </a:ext>
            </a:extLst>
          </p:cNvPr>
          <p:cNvGrpSpPr/>
          <p:nvPr/>
        </p:nvGrpSpPr>
        <p:grpSpPr>
          <a:xfrm>
            <a:off x="-162467" y="1491980"/>
            <a:ext cx="9333809" cy="1343273"/>
            <a:chOff x="-162467" y="1491980"/>
            <a:chExt cx="9333809" cy="1343273"/>
          </a:xfrm>
        </p:grpSpPr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6268711E-9501-40DB-8BAE-EB1F9D64004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Split Peas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9279A9C-13A1-4A11-8094-A8B9FC8BA8A5}"/>
                </a:ext>
              </a:extLst>
            </p:cNvPr>
            <p:cNvSpPr/>
            <p:nvPr/>
          </p:nvSpPr>
          <p:spPr>
            <a:xfrm>
              <a:off x="-162467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C1EDD42-6AFE-41E5-B6DB-96EE0435ED1A}"/>
              </a:ext>
            </a:extLst>
          </p:cNvPr>
          <p:cNvGrpSpPr/>
          <p:nvPr/>
        </p:nvGrpSpPr>
        <p:grpSpPr>
          <a:xfrm>
            <a:off x="-162467" y="-3"/>
            <a:ext cx="9338217" cy="4567979"/>
            <a:chOff x="-162467" y="-3"/>
            <a:chExt cx="9338217" cy="4567979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3C5C614D-EC14-4D21-A1D8-1FBFD610C1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30" t="12417" r="6575" b="3801"/>
            <a:stretch/>
          </p:blipFill>
          <p:spPr bwMode="auto">
            <a:xfrm>
              <a:off x="-4763" y="-3"/>
              <a:ext cx="9180513" cy="4567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932021-37A7-4E65-B75E-8F2FA87AA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377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9B4DC783-EB72-4296-9665-B288C3FF743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86893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Non-Dairy Milks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C65B8A7-1943-4B33-B890-E3FF7C237F50}"/>
                </a:ext>
              </a:extLst>
            </p:cNvPr>
            <p:cNvSpPr/>
            <p:nvPr/>
          </p:nvSpPr>
          <p:spPr>
            <a:xfrm>
              <a:off x="-162467" y="15341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3860D677-66FA-4542-9738-CB4320E518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" t="33079" r="6575" b="21272"/>
          <a:stretch/>
        </p:blipFill>
        <p:spPr bwMode="auto">
          <a:xfrm>
            <a:off x="-18257" y="-6663"/>
            <a:ext cx="9180513" cy="230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4E83F45-FA92-42C7-87EF-57559B850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377" y="363927"/>
            <a:ext cx="9180513" cy="1629966"/>
          </a:xfrm>
          <a:prstGeom prst="rect">
            <a:avLst/>
          </a:prstGeom>
          <a:solidFill>
            <a:srgbClr val="007A00">
              <a:alpha val="47843"/>
            </a:srgbClr>
          </a:solidFill>
          <a:ln>
            <a:noFill/>
          </a:ln>
          <a:effectLst/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9" name="WordArt 5">
            <a:extLst>
              <a:ext uri="{FF2B5EF4-FFF2-40B4-BE49-F238E27FC236}">
                <a16:creationId xmlns:a16="http://schemas.microsoft.com/office/drawing/2014/main" id="{0A16F37E-6A07-4629-B44B-1E2D55890F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91644" y="1024588"/>
            <a:ext cx="5303261" cy="790564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2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Non-Dairy Milks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9A09ADB-20F5-4953-BA72-90C34E0A02E5}"/>
              </a:ext>
            </a:extLst>
          </p:cNvPr>
          <p:cNvSpPr/>
          <p:nvPr/>
        </p:nvSpPr>
        <p:spPr>
          <a:xfrm>
            <a:off x="-162467" y="471879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92E8D0-B9D7-4CE0-BBF9-97DA4D400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473297"/>
              </p:ext>
            </p:extLst>
          </p:nvPr>
        </p:nvGraphicFramePr>
        <p:xfrm>
          <a:off x="535550" y="2529256"/>
          <a:ext cx="8138879" cy="3202654"/>
        </p:xfrm>
        <a:graphic>
          <a:graphicData uri="http://schemas.openxmlformats.org/drawingml/2006/table">
            <a:tbl>
              <a:tblPr/>
              <a:tblGrid>
                <a:gridCol w="3039399">
                  <a:extLst>
                    <a:ext uri="{9D8B030D-6E8A-4147-A177-3AD203B41FA5}">
                      <a16:colId xmlns:a16="http://schemas.microsoft.com/office/drawing/2014/main" val="1578296825"/>
                    </a:ext>
                  </a:extLst>
                </a:gridCol>
                <a:gridCol w="608894">
                  <a:extLst>
                    <a:ext uri="{9D8B030D-6E8A-4147-A177-3AD203B41FA5}">
                      <a16:colId xmlns:a16="http://schemas.microsoft.com/office/drawing/2014/main" val="1086096068"/>
                    </a:ext>
                  </a:extLst>
                </a:gridCol>
                <a:gridCol w="614217">
                  <a:extLst>
                    <a:ext uri="{9D8B030D-6E8A-4147-A177-3AD203B41FA5}">
                      <a16:colId xmlns:a16="http://schemas.microsoft.com/office/drawing/2014/main" val="383768027"/>
                    </a:ext>
                  </a:extLst>
                </a:gridCol>
                <a:gridCol w="618978">
                  <a:extLst>
                    <a:ext uri="{9D8B030D-6E8A-4147-A177-3AD203B41FA5}">
                      <a16:colId xmlns:a16="http://schemas.microsoft.com/office/drawing/2014/main" val="1839619827"/>
                    </a:ext>
                  </a:extLst>
                </a:gridCol>
                <a:gridCol w="3257391">
                  <a:extLst>
                    <a:ext uri="{9D8B030D-6E8A-4147-A177-3AD203B41FA5}">
                      <a16:colId xmlns:a16="http://schemas.microsoft.com/office/drawing/2014/main" val="4149382596"/>
                    </a:ext>
                  </a:extLst>
                </a:gridCol>
              </a:tblGrid>
              <a:tr h="37545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Milk (1 cup)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68" marR="31468" marT="31468" marB="31468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68" marR="31468" marT="31468" marB="31468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Fat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68" marR="31468" marT="31468" marB="31468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68" marR="31468" marT="31468" marB="31468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Pro/Con 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68" marR="31468" marT="31468" marB="31468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414813"/>
                  </a:ext>
                </a:extLst>
              </a:tr>
              <a:tr h="55210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Cow (whole)</a:t>
                      </a:r>
                    </a:p>
                  </a:txBody>
                  <a:tcPr marL="31468" marR="31468" marT="31468" marB="31468"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Calcium, cholesterol, allergy and intolerances 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497545"/>
                  </a:ext>
                </a:extLst>
              </a:tr>
              <a:tr h="31117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Soy (unsweetened)</a:t>
                      </a:r>
                    </a:p>
                  </a:txBody>
                  <a:tcPr marL="31468" marR="31468" marT="31468" marB="31468"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Potassium, isoflavones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442756"/>
                  </a:ext>
                </a:extLst>
              </a:tr>
              <a:tr h="31117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Hemp </a:t>
                      </a: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(unsweetened)</a:t>
                      </a:r>
                      <a:endParaRPr lang="en-US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68" marR="31468" marT="31468" marB="31468"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Zero carbohydrates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224959"/>
                  </a:ext>
                </a:extLst>
              </a:tr>
              <a:tr h="31117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Oat (naturally sweet)</a:t>
                      </a:r>
                    </a:p>
                  </a:txBody>
                  <a:tcPr marL="31468" marR="31468" marT="31468" marB="31468"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Naturally sweet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875832"/>
                  </a:ext>
                </a:extLst>
              </a:tr>
              <a:tr h="31117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Almond (unsweetened)</a:t>
                      </a:r>
                    </a:p>
                  </a:txBody>
                  <a:tcPr marL="31468" marR="31468" marT="31468" marB="31468"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calcium than cow’s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26514"/>
                  </a:ext>
                </a:extLst>
              </a:tr>
              <a:tr h="35570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Coconut (unsweetened)</a:t>
                      </a:r>
                    </a:p>
                  </a:txBody>
                  <a:tcPr marL="31468" marR="31468" marT="31468" marB="31468"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Flavorful, buy low-fat 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062972"/>
                  </a:ext>
                </a:extLst>
              </a:tr>
              <a:tr h="57387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Rice (unsweetened)</a:t>
                      </a:r>
                    </a:p>
                  </a:txBody>
                  <a:tcPr marL="31468" marR="31468" marT="31468" marB="31468"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8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Least likely to be allergenic,  may contain arsenic </a:t>
                      </a:r>
                    </a:p>
                  </a:txBody>
                  <a:tcPr marL="31468" marR="31468" marT="31468" marB="31468" anchor="ctr">
                    <a:lnL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198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45440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Read ingredient labels and select brands that do not contain                        carrageenan (thickener) or added sweeteners.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9AEFC36-7903-46B7-8712-10D44959D8EE}"/>
              </a:ext>
            </a:extLst>
          </p:cNvPr>
          <p:cNvGrpSpPr/>
          <p:nvPr/>
        </p:nvGrpSpPr>
        <p:grpSpPr>
          <a:xfrm>
            <a:off x="-142184" y="1511622"/>
            <a:ext cx="9333809" cy="1355870"/>
            <a:chOff x="-142184" y="1526270"/>
            <a:chExt cx="9333809" cy="1368995"/>
          </a:xfrm>
        </p:grpSpPr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4CD64C1C-1AD3-4055-A559-3BB0F76FADF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8790" y="2095435"/>
              <a:ext cx="5394960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74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Lentils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62F612-532E-43CA-B1EA-E63854483335}"/>
                </a:ext>
              </a:extLst>
            </p:cNvPr>
            <p:cNvSpPr/>
            <p:nvPr/>
          </p:nvSpPr>
          <p:spPr>
            <a:xfrm>
              <a:off x="-142184" y="152627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C67ACB2-A6C6-46AB-9C10-7EED99DC1BBD}"/>
              </a:ext>
            </a:extLst>
          </p:cNvPr>
          <p:cNvGrpSpPr/>
          <p:nvPr/>
        </p:nvGrpSpPr>
        <p:grpSpPr>
          <a:xfrm>
            <a:off x="-162467" y="-3"/>
            <a:ext cx="9338217" cy="4567979"/>
            <a:chOff x="-162467" y="-3"/>
            <a:chExt cx="9338217" cy="4567979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D3859D2F-4E29-4647-904F-41F5DFED10B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30" t="12417" r="6575" b="3801"/>
            <a:stretch/>
          </p:blipFill>
          <p:spPr bwMode="auto">
            <a:xfrm>
              <a:off x="-4763" y="-3"/>
              <a:ext cx="9180513" cy="4567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BAED987-BFB2-4529-A6C0-F56E0C307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377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5A17BFD9-021E-4FFC-B16F-24741B5F378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86893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Non-Dairy Milks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5A3D6D0-7DFD-4405-86BB-8379E5519D74}"/>
                </a:ext>
              </a:extLst>
            </p:cNvPr>
            <p:cNvSpPr/>
            <p:nvPr/>
          </p:nvSpPr>
          <p:spPr>
            <a:xfrm>
              <a:off x="-162467" y="15341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13300"/>
            <a:ext cx="8904849" cy="938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These milks are budget friendly and can easily be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made at home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with water and a high-speed blender.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They can be used 1:1 in recipes. 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1999005-5FEC-48C2-8678-86E6E52A0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D053E70-5B55-4B4D-B29F-BB51C07FED44}"/>
              </a:ext>
            </a:extLst>
          </p:cNvPr>
          <p:cNvGrpSpPr/>
          <p:nvPr/>
        </p:nvGrpSpPr>
        <p:grpSpPr>
          <a:xfrm>
            <a:off x="-162467" y="-3"/>
            <a:ext cx="9338217" cy="4567979"/>
            <a:chOff x="-162467" y="-3"/>
            <a:chExt cx="9338217" cy="4567979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26C77553-9F4F-4AE1-9B02-DD09417A18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30" t="12417" r="6575" b="3801"/>
            <a:stretch/>
          </p:blipFill>
          <p:spPr bwMode="auto">
            <a:xfrm>
              <a:off x="-4763" y="-3"/>
              <a:ext cx="9180513" cy="4567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56B6AF8-8250-404A-BAC5-1020214CC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377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75E21006-31D3-4C1A-8F35-0347B5DE7DB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91644" y="2086893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Non-Dairy Milks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7F26FC-CC11-4C2B-8120-0B1E60E5D0BE}"/>
                </a:ext>
              </a:extLst>
            </p:cNvPr>
            <p:cNvSpPr/>
            <p:nvPr/>
          </p:nvSpPr>
          <p:spPr>
            <a:xfrm>
              <a:off x="-162467" y="15341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2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8747</TotalTime>
  <Words>417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88</cp:revision>
  <dcterms:created xsi:type="dcterms:W3CDTF">2019-07-30T22:09:55Z</dcterms:created>
  <dcterms:modified xsi:type="dcterms:W3CDTF">2021-04-14T18:10:48Z</dcterms:modified>
</cp:coreProperties>
</file>