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84" r:id="rId3"/>
    <p:sldId id="276" r:id="rId4"/>
    <p:sldId id="256" r:id="rId5"/>
    <p:sldId id="278" r:id="rId6"/>
    <p:sldId id="281" r:id="rId7"/>
    <p:sldId id="279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788305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 tangy, nutrient-dense fruit, blackberries are loaded with powerful antioxidants and their seeds are rich in essential oils.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 blackberries are a different fruit than black raspberries.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1901ADF-7A90-48A7-A6EB-6D3CA8D6B74F}"/>
              </a:ext>
            </a:extLst>
          </p:cNvPr>
          <p:cNvGrpSpPr/>
          <p:nvPr/>
        </p:nvGrpSpPr>
        <p:grpSpPr>
          <a:xfrm>
            <a:off x="-142184" y="1"/>
            <a:ext cx="9333809" cy="4528351"/>
            <a:chOff x="-142184" y="1"/>
            <a:chExt cx="9333809" cy="4528351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D7AAD112-4F00-4AE8-BDE9-C7961836610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39"/>
            <a:stretch/>
          </p:blipFill>
          <p:spPr bwMode="auto">
            <a:xfrm>
              <a:off x="-3175" y="1"/>
              <a:ext cx="9158288" cy="4528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Blackberries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1999005-5FEC-48C2-8678-86E6E52A0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B57C7F5-5D50-4352-8E87-F2DA499A442F}"/>
              </a:ext>
            </a:extLst>
          </p:cNvPr>
          <p:cNvGrpSpPr/>
          <p:nvPr/>
        </p:nvGrpSpPr>
        <p:grpSpPr>
          <a:xfrm>
            <a:off x="-142184" y="1"/>
            <a:ext cx="9333809" cy="4528351"/>
            <a:chOff x="-142184" y="1"/>
            <a:chExt cx="9333809" cy="452835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5D242B85-094C-4FBE-91B8-CFF1D4DECE1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39"/>
            <a:stretch/>
          </p:blipFill>
          <p:spPr bwMode="auto">
            <a:xfrm>
              <a:off x="-3175" y="1"/>
              <a:ext cx="9158288" cy="4528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01D9DC2-195B-4C7F-B727-90247556B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070839D2-0996-446B-B595-E0CB7A09737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Blackberries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618BDFB-CB7C-4208-961E-BEB0277384A6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8B3681B9-5158-413B-A64A-A9076FE7B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3" y="4524790"/>
            <a:ext cx="956494" cy="1434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C2E564D3-04D8-40FD-B4BF-CAF1CABDF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901" y="4539145"/>
            <a:ext cx="1024406" cy="1281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8" name="Text Box 3">
            <a:extLst>
              <a:ext uri="{FF2B5EF4-FFF2-40B4-BE49-F238E27FC236}">
                <a16:creationId xmlns:a16="http://schemas.microsoft.com/office/drawing/2014/main" id="{41103F22-7B6D-4BC9-A9EC-73978D204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2387" y="4761960"/>
            <a:ext cx="2126658" cy="92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Blackberry: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tem stays in the fruit center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EAD8C932-5949-4C5B-A067-9EE3C4093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5427" y="4783879"/>
            <a:ext cx="3045474" cy="92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Black raspberry: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stem is pulled from fruit leaving a hollow inside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14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31273" y="4721452"/>
            <a:ext cx="608287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 cup whole, fresh blackberries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62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2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92956" y="5034736"/>
            <a:ext cx="224130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8 gm fiber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E2872D-2059-42FB-B2AE-FDC6E1F0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0C86BE9-C19F-4AEA-87DE-DB81F255359F}"/>
              </a:ext>
            </a:extLst>
          </p:cNvPr>
          <p:cNvSpPr/>
          <p:nvPr/>
        </p:nvSpPr>
        <p:spPr>
          <a:xfrm>
            <a:off x="5448859" y="5029711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0.7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651689A-BCC5-4F4C-90D0-1E82DB61327E}"/>
              </a:ext>
            </a:extLst>
          </p:cNvPr>
          <p:cNvGrpSpPr/>
          <p:nvPr/>
        </p:nvGrpSpPr>
        <p:grpSpPr>
          <a:xfrm>
            <a:off x="-142184" y="1"/>
            <a:ext cx="9333809" cy="4528351"/>
            <a:chOff x="-142184" y="1"/>
            <a:chExt cx="9333809" cy="4528351"/>
          </a:xfrm>
        </p:grpSpPr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F807EEF2-4AEB-4BFF-8C66-B66D405B96D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39"/>
            <a:stretch/>
          </p:blipFill>
          <p:spPr bwMode="auto">
            <a:xfrm>
              <a:off x="-3175" y="1"/>
              <a:ext cx="9158288" cy="4528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D37F286-529B-4FE1-A35C-26DD5C2F4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9" name="WordArt 5">
              <a:extLst>
                <a:ext uri="{FF2B5EF4-FFF2-40B4-BE49-F238E27FC236}">
                  <a16:creationId xmlns:a16="http://schemas.microsoft.com/office/drawing/2014/main" id="{D994DFEE-2D5C-4E52-B58F-30106B95245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Blackberries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528650E-FC27-4467-BCC2-ECCE026073F7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794021"/>
            <a:ext cx="8904849" cy="856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Contain antioxidants vitamins C, E and K, polyphenols, flavonoids, anthocyanins, carotenoids, salicylic acid and ellagic acid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giving them top scores for protection from aging and disease.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719273-6314-44B6-B77C-48B78A1A2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A6DB5F11-E87E-4698-B3E3-72DC0A173C93}"/>
              </a:ext>
            </a:extLst>
          </p:cNvPr>
          <p:cNvGrpSpPr/>
          <p:nvPr/>
        </p:nvGrpSpPr>
        <p:grpSpPr>
          <a:xfrm>
            <a:off x="-142184" y="1"/>
            <a:ext cx="9333809" cy="4528351"/>
            <a:chOff x="-142184" y="1"/>
            <a:chExt cx="9333809" cy="452835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912D9914-CFE2-4CE6-B817-E2B8443728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39"/>
            <a:stretch/>
          </p:blipFill>
          <p:spPr bwMode="auto">
            <a:xfrm>
              <a:off x="-3175" y="1"/>
              <a:ext cx="9158288" cy="4528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7DB5FE1-52C3-4625-932E-9E21178D4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A77A2E83-DC3F-4E20-990B-8947671A605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Blackberries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655C900-3BF0-4CC1-9506-C9E273342DDA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944140"/>
            <a:ext cx="8904849" cy="79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Blackberry seeds are a source of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essential omega 3 and omega 6 fatty acids.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98074A-D96C-4565-B009-66A97F6FC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906B072D-BA48-4F95-A009-A2149AACCA5C}"/>
              </a:ext>
            </a:extLst>
          </p:cNvPr>
          <p:cNvGrpSpPr/>
          <p:nvPr/>
        </p:nvGrpSpPr>
        <p:grpSpPr>
          <a:xfrm>
            <a:off x="-142184" y="1"/>
            <a:ext cx="9333809" cy="4528351"/>
            <a:chOff x="-142184" y="1"/>
            <a:chExt cx="9333809" cy="452835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3D5A07A7-130D-4FC7-BA66-811FC173DD4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39"/>
            <a:stretch/>
          </p:blipFill>
          <p:spPr bwMode="auto">
            <a:xfrm>
              <a:off x="-3175" y="1"/>
              <a:ext cx="9158288" cy="4528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59B5536-0609-4803-A118-463E20743C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E47C289F-B6C7-4767-B409-8332DB63361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Blackberries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99346C6-CEEE-4D55-B870-F5BD675569A0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754857"/>
            <a:ext cx="8904849" cy="73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Contain B vitamins thiamin, niacin, riboflavin, folate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and minerals </a:t>
            </a:r>
            <a:r>
              <a:rPr lang="en-US" altLang="en-US" sz="2200" b="1">
                <a:solidFill>
                  <a:srgbClr val="000000"/>
                </a:solidFill>
                <a:latin typeface="Calibri" panose="020F0502020204030204" pitchFamily="34" charset="0"/>
              </a:rPr>
              <a:t>calcium, iron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, magnesium, phosphorous, potassium and zinc.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are also high in fiber.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C6EAC9-1F9B-4DF7-A3FB-39115F75B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B5AC1848-7463-4FA9-80E5-00124F54A221}"/>
              </a:ext>
            </a:extLst>
          </p:cNvPr>
          <p:cNvGrpSpPr/>
          <p:nvPr/>
        </p:nvGrpSpPr>
        <p:grpSpPr>
          <a:xfrm>
            <a:off x="-142184" y="1"/>
            <a:ext cx="9333809" cy="4528351"/>
            <a:chOff x="-142184" y="1"/>
            <a:chExt cx="9333809" cy="452835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091581BE-CEA8-423C-A723-0553CC2CC97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39"/>
            <a:stretch/>
          </p:blipFill>
          <p:spPr bwMode="auto">
            <a:xfrm>
              <a:off x="-3175" y="1"/>
              <a:ext cx="9158288" cy="4528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6EA70A5-56E5-4451-B8CA-78235AE8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2256ABE0-435C-42B5-9744-AC119B02527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Blackberries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ED2D93E-E4DA-4A90-B88B-B9038CDE16A3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2295" y="4903436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Rich in nutrients tha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 protect against heart disease and cancer,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prevent bone loss and boost immunity and brain function.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39AEFC36-7903-46B7-8712-10D44959D8EE}"/>
              </a:ext>
            </a:extLst>
          </p:cNvPr>
          <p:cNvGrpSpPr/>
          <p:nvPr/>
        </p:nvGrpSpPr>
        <p:grpSpPr>
          <a:xfrm>
            <a:off x="-142184" y="1511622"/>
            <a:ext cx="9333809" cy="1355870"/>
            <a:chOff x="-142184" y="1526270"/>
            <a:chExt cx="9333809" cy="1368995"/>
          </a:xfrm>
        </p:grpSpPr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4CD64C1C-1AD3-4055-A559-3BB0F76FADF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748790" y="2095435"/>
              <a:ext cx="5394960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49745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Lentils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462F612-532E-43CA-B1EA-E63854483335}"/>
                </a:ext>
              </a:extLst>
            </p:cNvPr>
            <p:cNvSpPr/>
            <p:nvPr/>
          </p:nvSpPr>
          <p:spPr>
            <a:xfrm>
              <a:off x="-142184" y="152627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B9B403D-6181-47B4-A7DD-A51B15A57239}"/>
              </a:ext>
            </a:extLst>
          </p:cNvPr>
          <p:cNvGrpSpPr/>
          <p:nvPr/>
        </p:nvGrpSpPr>
        <p:grpSpPr>
          <a:xfrm>
            <a:off x="-142184" y="1"/>
            <a:ext cx="9333809" cy="4528351"/>
            <a:chOff x="-142184" y="1"/>
            <a:chExt cx="9333809" cy="4528351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A4CFB111-333D-4080-9816-52F93EEF521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39"/>
            <a:stretch/>
          </p:blipFill>
          <p:spPr bwMode="auto">
            <a:xfrm>
              <a:off x="-3175" y="1"/>
              <a:ext cx="9158288" cy="4528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D418DE5-3A7C-45F8-87FA-1F014630A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WordArt 5">
              <a:extLst>
                <a:ext uri="{FF2B5EF4-FFF2-40B4-BE49-F238E27FC236}">
                  <a16:creationId xmlns:a16="http://schemas.microsoft.com/office/drawing/2014/main" id="{699BC5CC-1B82-4949-9820-6B784A68F02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Blackberries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3918451-F0C2-42B3-85FF-E0DF9450B4BE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897131"/>
            <a:ext cx="8904849" cy="92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Select fresh blackberries with a deep, dark color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and consume withing 3-4 days or freeze.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1999005-5FEC-48C2-8678-86E6E52A0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B3711CCF-7CA8-4898-B122-0E9A9C079659}"/>
              </a:ext>
            </a:extLst>
          </p:cNvPr>
          <p:cNvGrpSpPr/>
          <p:nvPr/>
        </p:nvGrpSpPr>
        <p:grpSpPr>
          <a:xfrm>
            <a:off x="-142184" y="1"/>
            <a:ext cx="9333809" cy="4528351"/>
            <a:chOff x="-142184" y="1"/>
            <a:chExt cx="9333809" cy="452835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7A0CF4B7-E09A-432B-BDF3-11B91009B42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39"/>
            <a:stretch/>
          </p:blipFill>
          <p:spPr bwMode="auto">
            <a:xfrm>
              <a:off x="-3175" y="1"/>
              <a:ext cx="9158288" cy="4528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A455B7C-2224-43A2-92B6-B92C3572E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FFEF94AB-1958-4CB7-970E-746C442A872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Blackberries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249D372-D472-4BAC-8844-736863A8322F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12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8773</TotalTime>
  <Words>349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88</cp:revision>
  <dcterms:created xsi:type="dcterms:W3CDTF">2019-07-30T22:09:55Z</dcterms:created>
  <dcterms:modified xsi:type="dcterms:W3CDTF">2021-06-24T22:06:27Z</dcterms:modified>
</cp:coreProperties>
</file>