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56" r:id="rId4"/>
    <p:sldId id="278" r:id="rId5"/>
    <p:sldId id="281" r:id="rId6"/>
    <p:sldId id="279" r:id="rId7"/>
    <p:sldId id="28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4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832" y="4798938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Walnuts, and other tree nuts like almonds and pecans, are rich in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vitamins, minerals, healthy oils and fiber. They have been shown to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lower cholesterol and inflammation, decreasing risk of heart disease.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D235F646-6041-4B39-AE33-815F4695E42E}"/>
              </a:ext>
            </a:extLst>
          </p:cNvPr>
          <p:cNvGrpSpPr/>
          <p:nvPr/>
        </p:nvGrpSpPr>
        <p:grpSpPr>
          <a:xfrm>
            <a:off x="-142184" y="0"/>
            <a:ext cx="9333809" cy="4574011"/>
            <a:chOff x="-142184" y="0"/>
            <a:chExt cx="9333809" cy="4574011"/>
          </a:xfrm>
        </p:grpSpPr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C357E52D-07E6-421B-BDB1-BF640DA179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82" y="0"/>
              <a:ext cx="8711836" cy="4574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2" name="WordArt 5"/>
            <p:cNvSpPr>
              <a:spLocks noChangeArrowheads="1" noChangeShapeType="1" noTextEdit="1"/>
            </p:cNvSpPr>
            <p:nvPr/>
          </p:nvSpPr>
          <p:spPr bwMode="auto">
            <a:xfrm>
              <a:off x="1634490" y="2057400"/>
              <a:ext cx="5966460" cy="906445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Walnuts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90890" y="4763002"/>
            <a:ext cx="2241303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3 gm fiber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18 gm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31274" y="4721452"/>
            <a:ext cx="4311114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 oz raw walnuts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183 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4 gm protein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0E2872D-2059-42FB-B2AE-FDC6E1F0B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A9F2A63E-5116-4FC2-AF37-24B209BA33FA}"/>
              </a:ext>
            </a:extLst>
          </p:cNvPr>
          <p:cNvGrpSpPr/>
          <p:nvPr/>
        </p:nvGrpSpPr>
        <p:grpSpPr>
          <a:xfrm>
            <a:off x="-142184" y="0"/>
            <a:ext cx="9333809" cy="4574011"/>
            <a:chOff x="-142184" y="0"/>
            <a:chExt cx="9333809" cy="4574011"/>
          </a:xfrm>
        </p:grpSpPr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99EB549B-3344-42C6-85C4-753398B168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82" y="0"/>
              <a:ext cx="8711836" cy="4574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A4F3504-AC64-4518-97EA-C346BC9D8D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8" name="WordArt 5">
              <a:extLst>
                <a:ext uri="{FF2B5EF4-FFF2-40B4-BE49-F238E27FC236}">
                  <a16:creationId xmlns:a16="http://schemas.microsoft.com/office/drawing/2014/main" id="{9C232173-D5B1-405E-8FA4-78DC723F8A9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34490" y="2057400"/>
              <a:ext cx="5966460" cy="906445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Walnuts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A93917D-A860-467C-9C24-A18D1423A64C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-6784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7193" y="4988314"/>
            <a:ext cx="8904849" cy="782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Walnuts have more healthy omega 3 fats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than any other plant food.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F719273-6314-44B6-B77C-48B78A1A22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F88A5034-8B82-497F-A2ED-C994F3440FE5}"/>
              </a:ext>
            </a:extLst>
          </p:cNvPr>
          <p:cNvGrpSpPr/>
          <p:nvPr/>
        </p:nvGrpSpPr>
        <p:grpSpPr>
          <a:xfrm>
            <a:off x="-142184" y="0"/>
            <a:ext cx="9333809" cy="4574011"/>
            <a:chOff x="-142184" y="0"/>
            <a:chExt cx="9333809" cy="4574011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CA05974C-BF7A-4D6A-B269-A856F47D81C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82" y="0"/>
              <a:ext cx="8711836" cy="4574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91C3C67-B013-4BA9-98F6-FD5053D29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391CF9F9-0396-4210-9794-518F3D52C0AE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34490" y="2057400"/>
              <a:ext cx="5966460" cy="906445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Walnuts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F3A7863-A245-4B38-B731-1718E6CC76D3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909001"/>
            <a:ext cx="8904849" cy="698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Phytosterols in walnuts are good for your heart.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They can lower LDL cholesterol, total cholesterol and triglycerides.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D98074A-D96C-4565-B009-66A97F6FC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ADC650AB-07C8-4F31-B804-A8FA2200EC06}"/>
              </a:ext>
            </a:extLst>
          </p:cNvPr>
          <p:cNvGrpSpPr/>
          <p:nvPr/>
        </p:nvGrpSpPr>
        <p:grpSpPr>
          <a:xfrm>
            <a:off x="-142184" y="0"/>
            <a:ext cx="9333809" cy="4574011"/>
            <a:chOff x="-142184" y="0"/>
            <a:chExt cx="9333809" cy="4574011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42AF50A6-82A2-4452-B33C-F7760F92088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82" y="0"/>
              <a:ext cx="8711836" cy="4574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BD6AE20-6D22-43EA-987B-0D4BA0210C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9184650F-0138-440D-AFF7-101F9E0E2EC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34490" y="2057400"/>
              <a:ext cx="5966460" cy="906445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Walnuts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48AF77B-DACB-4BB0-AFBC-E68FCC8A9639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72295" y="4748807"/>
            <a:ext cx="8904849" cy="1142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amino acid, L-Arginine, in walnuts helps make ni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tric oxide,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 vasodilator that lowers blood pressure,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improves blood flow and circulation.</a:t>
            </a:r>
            <a:endParaRPr kumimoji="0" lang="en-US" alt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8DC6EAC9-1F9B-4DF7-A3FB-39115F75B5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06814887-11AC-42E2-B173-35E6DA31703B}"/>
              </a:ext>
            </a:extLst>
          </p:cNvPr>
          <p:cNvGrpSpPr/>
          <p:nvPr/>
        </p:nvGrpSpPr>
        <p:grpSpPr>
          <a:xfrm>
            <a:off x="-142184" y="0"/>
            <a:ext cx="9333809" cy="4574011"/>
            <a:chOff x="-142184" y="0"/>
            <a:chExt cx="9333809" cy="4574011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31666E55-7777-4E5F-8E46-201401E5C9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82" y="0"/>
              <a:ext cx="8711836" cy="4574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E7EBEB1-8B4B-4893-8CD6-2AB9331C9E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3757E423-0829-4D11-AF7C-547E2305CAFB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34490" y="2057400"/>
              <a:ext cx="5966460" cy="906445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Walnuts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BBACAE9-F577-46CD-83DE-653F449EC70B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0912" y="4923406"/>
            <a:ext cx="8904849" cy="658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Vitamin E’s antioxidant capacity protects against free radicals, helps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heal artery walls and boost immunity.</a:t>
            </a:r>
            <a:endParaRPr kumimoji="0" lang="en-US" altLang="en-US" sz="2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84356FD-4E43-4717-9142-B926C50EB0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39AEFC36-7903-46B7-8712-10D44959D8EE}"/>
              </a:ext>
            </a:extLst>
          </p:cNvPr>
          <p:cNvGrpSpPr/>
          <p:nvPr/>
        </p:nvGrpSpPr>
        <p:grpSpPr>
          <a:xfrm>
            <a:off x="-142184" y="1511622"/>
            <a:ext cx="9333809" cy="1355870"/>
            <a:chOff x="-142184" y="1526270"/>
            <a:chExt cx="9333809" cy="1368995"/>
          </a:xfrm>
        </p:grpSpPr>
        <p:sp>
          <p:nvSpPr>
            <p:cNvPr id="21" name="WordArt 5">
              <a:extLst>
                <a:ext uri="{FF2B5EF4-FFF2-40B4-BE49-F238E27FC236}">
                  <a16:creationId xmlns:a16="http://schemas.microsoft.com/office/drawing/2014/main" id="{4CD64C1C-1AD3-4055-A559-3BB0F76FADFD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748790" y="2095435"/>
              <a:ext cx="5394960" cy="799830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49745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Lentils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4462F612-532E-43CA-B1EA-E63854483335}"/>
                </a:ext>
              </a:extLst>
            </p:cNvPr>
            <p:cNvSpPr/>
            <p:nvPr/>
          </p:nvSpPr>
          <p:spPr>
            <a:xfrm>
              <a:off x="-142184" y="152627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2DA8929-17F6-42C6-8796-A7E326AD72FC}"/>
              </a:ext>
            </a:extLst>
          </p:cNvPr>
          <p:cNvGrpSpPr/>
          <p:nvPr/>
        </p:nvGrpSpPr>
        <p:grpSpPr>
          <a:xfrm>
            <a:off x="-142184" y="0"/>
            <a:ext cx="9333809" cy="4574011"/>
            <a:chOff x="-142184" y="0"/>
            <a:chExt cx="9333809" cy="4574011"/>
          </a:xfrm>
        </p:grpSpPr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5FB05D2D-64A7-494F-A54E-8A653C9C4FB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82" y="0"/>
              <a:ext cx="8711836" cy="4574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6E2F117-6FA8-434A-9F68-6978FB266F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25" name="WordArt 5">
              <a:extLst>
                <a:ext uri="{FF2B5EF4-FFF2-40B4-BE49-F238E27FC236}">
                  <a16:creationId xmlns:a16="http://schemas.microsoft.com/office/drawing/2014/main" id="{6C2DAB9C-0A86-42ED-A48E-C9FD346FECB2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34490" y="2057400"/>
              <a:ext cx="5966460" cy="906445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Walnuts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7370AEF-E558-402D-8E45-E932431DA2AB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9575" y="4816800"/>
            <a:ext cx="8904849" cy="920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Toss on salads, in muffin batter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or grind with beans in hummus or veggie dips.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Puree in a high-speed blender to make </a:t>
            </a:r>
            <a:r>
              <a:rPr lang="en-US" alt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walnut 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butter for toast.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1999005-5FEC-48C2-8678-86E6E52A07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46BE36C5-D6E9-498F-8E72-DEAAB3E72428}"/>
              </a:ext>
            </a:extLst>
          </p:cNvPr>
          <p:cNvGrpSpPr/>
          <p:nvPr/>
        </p:nvGrpSpPr>
        <p:grpSpPr>
          <a:xfrm>
            <a:off x="-142184" y="0"/>
            <a:ext cx="9333809" cy="4574011"/>
            <a:chOff x="-142184" y="0"/>
            <a:chExt cx="9333809" cy="4574011"/>
          </a:xfrm>
        </p:grpSpPr>
        <p:pic>
          <p:nvPicPr>
            <p:cNvPr id="13" name="Picture 2">
              <a:extLst>
                <a:ext uri="{FF2B5EF4-FFF2-40B4-BE49-F238E27FC236}">
                  <a16:creationId xmlns:a16="http://schemas.microsoft.com/office/drawing/2014/main" id="{7BE50EB9-2DA0-44B7-A65C-99ED08FE07C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6082" y="0"/>
              <a:ext cx="8711836" cy="45740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B9BD5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000000"/>
                    </a:outerShdw>
                  </a:effectLst>
                </a14:hiddenEffects>
              </a:ext>
            </a:extLst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3E153E4-B255-4501-810A-BFD6991E3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6230" y="1426232"/>
              <a:ext cx="9180513" cy="1629966"/>
            </a:xfrm>
            <a:prstGeom prst="rect">
              <a:avLst/>
            </a:prstGeom>
            <a:solidFill>
              <a:srgbClr val="007A00">
                <a:alpha val="47843"/>
              </a:srgbClr>
            </a:solidFill>
            <a:ln>
              <a:noFill/>
            </a:ln>
            <a:effectLst/>
          </p:spPr>
          <p:txBody>
            <a:bodyPr vert="horz" wrap="square" lIns="27432" tIns="27432" rIns="27432" bIns="27432" numCol="1" anchor="t" anchorCtr="0" compatLnSpc="1">
              <a:prstTxWarp prst="textNoShape">
                <a:avLst/>
              </a:prstTxWarp>
            </a:bodyPr>
            <a:lstStyle/>
            <a:p>
              <a:endParaRPr lang="en-US" sz="1350"/>
            </a:p>
          </p:txBody>
        </p:sp>
        <p:sp>
          <p:nvSpPr>
            <p:cNvPr id="15" name="WordArt 5">
              <a:extLst>
                <a:ext uri="{FF2B5EF4-FFF2-40B4-BE49-F238E27FC236}">
                  <a16:creationId xmlns:a16="http://schemas.microsoft.com/office/drawing/2014/main" id="{20007D3F-A536-4347-8323-BFAFE676E156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1634490" y="2057400"/>
              <a:ext cx="5966460" cy="906445"/>
            </a:xfrm>
            <a:prstGeom prst="rect">
              <a:avLst/>
            </a:prstGeom>
            <a:noFill/>
            <a:extLst>
              <a:ext uri="{91240B29-F687-4F45-9708-019B960494DF}">
                <a14:hiddenLine xmlns:a14="http://schemas.microsoft.com/office/drawing/2010/main" w="10541" algn="ctr">
                  <a:solidFill>
                    <a:srgbClr val="5A5A5A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128"/>
                </a:avLst>
              </a:prstTxWarp>
            </a:bodyPr>
            <a:lstStyle/>
            <a:p>
              <a:pPr algn="ctr" rtl="0">
                <a:buNone/>
              </a:pPr>
              <a:r>
                <a:rPr lang="en-US" sz="2700" b="1" kern="10" dirty="0">
                  <a:ln w="12700">
                    <a:solidFill>
                      <a:schemeClr val="bg1"/>
                    </a:solidFill>
                  </a:ln>
                  <a:solidFill>
                    <a:srgbClr val="FFFFFF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Walnuts</a:t>
              </a:r>
              <a:endParaRPr lang="en-US" sz="2700" b="1" kern="1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7E88306-2277-4EF5-AEAA-8CFFC138CB14}"/>
                </a:ext>
              </a:extLst>
            </p:cNvPr>
            <p:cNvSpPr/>
            <p:nvPr/>
          </p:nvSpPr>
          <p:spPr>
            <a:xfrm>
              <a:off x="-142184" y="1491980"/>
              <a:ext cx="9333809" cy="6155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84000"/>
                </a:lnSpc>
              </a:pPr>
              <a:r>
                <a:rPr lang="en-US" sz="4000" b="1" kern="1400" dirty="0">
                  <a:solidFill>
                    <a:schemeClr val="bg1"/>
                  </a:solidFill>
                  <a:latin typeface="Calibri" panose="020F0502020204030204" pitchFamily="34" charset="0"/>
                </a:rPr>
                <a:t>Benefits of consuming</a:t>
              </a:r>
              <a:endParaRPr lang="en-US" sz="4000" kern="140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4120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8679</TotalTime>
  <Words>304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Stephanie Polizzi</cp:lastModifiedBy>
  <cp:revision>71</cp:revision>
  <dcterms:created xsi:type="dcterms:W3CDTF">2019-07-30T22:09:55Z</dcterms:created>
  <dcterms:modified xsi:type="dcterms:W3CDTF">2020-11-18T21:38:44Z</dcterms:modified>
</cp:coreProperties>
</file>