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B199D3-53F9-44BA-9066-7646F4611FF8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4" name="Group 2">
              <a:extLst>
                <a:ext uri="{FF2B5EF4-FFF2-40B4-BE49-F238E27FC236}">
                  <a16:creationId xmlns:a16="http://schemas.microsoft.com/office/drawing/2014/main" id="{B5F7ECE9-EC1C-40A5-84FE-5826B4BC43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1027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0F67DDDD-8D27-47EF-8285-7019F904549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8" name="Picture 4">
                <a:extLst>
                  <a:ext uri="{FF2B5EF4-FFF2-40B4-BE49-F238E27FC236}">
                    <a16:creationId xmlns:a16="http://schemas.microsoft.com/office/drawing/2014/main" id="{E713C21C-5F62-49FB-98DB-9ACCD1406F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6846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Sweet and chewy unsweetened coconut meat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is a whole food source of fat, fiber and antioxidants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to be enjoyed raw or dried.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83673" y="4594452"/>
            <a:ext cx="608287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Tbsp shredded unsweetened coconut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35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.5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596156" y="49331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601259" y="49281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6DB653-CF64-4302-A6F9-8F6D56AC6C9A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19" name="Group 2">
              <a:extLst>
                <a:ext uri="{FF2B5EF4-FFF2-40B4-BE49-F238E27FC236}">
                  <a16:creationId xmlns:a16="http://schemas.microsoft.com/office/drawing/2014/main" id="{D968F508-D19C-40A7-AF42-2E5D78C080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26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41DBAD5A-F1C6-4503-B905-CF6F1D42BA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4">
                <a:extLst>
                  <a:ext uri="{FF2B5EF4-FFF2-40B4-BE49-F238E27FC236}">
                    <a16:creationId xmlns:a16="http://schemas.microsoft.com/office/drawing/2014/main" id="{5269D947-E86F-4573-919D-998516AC9A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184D28-38B4-4204-8350-BA4418EE2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81A48144-B2BD-4355-9486-529D5BF04B8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4C18E1E-DCEA-4BFC-8106-BDA85B02B0B6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1047" y="4848214"/>
            <a:ext cx="8904849" cy="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Although high in saturated fat, coconut meat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may help lower LDL cholesterol and rais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e HDL.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66F5D05-7599-4A1F-9617-DBF5E4029347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15" name="Group 2">
              <a:extLst>
                <a:ext uri="{FF2B5EF4-FFF2-40B4-BE49-F238E27FC236}">
                  <a16:creationId xmlns:a16="http://schemas.microsoft.com/office/drawing/2014/main" id="{3E6D2015-A4B7-4BC0-9975-D62D88DB9B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23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05DE69E8-3C5F-461C-80D1-23E563B48DB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47C26534-989B-4226-AA5E-F5D6127B5BD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FAAC97A-1804-4633-B638-5392EBE5C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7010F475-0A91-476D-9212-92AF525B26C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39DB369-DC96-413B-8D86-48923225C3A7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02218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82-90% of coconut fat is saturated, made of mostly 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medium-chain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fatty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acids 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or MCTs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. These fats are converted to energy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more easily than animal sources of saturated fat.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5872031-038F-46C7-9170-BD2A16F38576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14" name="Group 2">
              <a:extLst>
                <a:ext uri="{FF2B5EF4-FFF2-40B4-BE49-F238E27FC236}">
                  <a16:creationId xmlns:a16="http://schemas.microsoft.com/office/drawing/2014/main" id="{8F8345C9-36EC-4737-83D2-1F69493063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23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179F77B3-5A20-4848-8F03-3CB359D6FB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569F5D19-6D47-475F-8008-48B893C5894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D48EE4-3615-4C95-9D50-3CF5BFE4D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>
              <a:extLst>
                <a:ext uri="{FF2B5EF4-FFF2-40B4-BE49-F238E27FC236}">
                  <a16:creationId xmlns:a16="http://schemas.microsoft.com/office/drawing/2014/main" id="{1688E40F-73BE-4157-A17C-0CC5FD7E931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BEA6DD7-D505-4CD9-8FD0-96366535559A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648484"/>
            <a:ext cx="8904849" cy="108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Coconut meat is high in manganese, essential for bone health.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They also contain potassium for healthy blood pressure, phosphorus for DNA and copper for immunity, energy production and metabolism.</a:t>
            </a:r>
            <a:endParaRPr kumimoji="0" lang="en-US" altLang="en-US" sz="2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847EAD9-F6B6-4349-B093-E83B5710D220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14" name="Group 2">
              <a:extLst>
                <a:ext uri="{FF2B5EF4-FFF2-40B4-BE49-F238E27FC236}">
                  <a16:creationId xmlns:a16="http://schemas.microsoft.com/office/drawing/2014/main" id="{6CED57B8-89BA-485D-835A-0303A689DD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23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CCA7150F-F5F6-4E7C-96C3-749AA68086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4FFAECBE-5474-4491-9EED-17A5050791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8524286-CE57-447E-A52D-95106178B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WordArt 5">
              <a:extLst>
                <a:ext uri="{FF2B5EF4-FFF2-40B4-BE49-F238E27FC236}">
                  <a16:creationId xmlns:a16="http://schemas.microsoft.com/office/drawing/2014/main" id="{1CE764D9-F6CE-4706-A4F3-BB71A828D0E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57CB9DB-170A-4EB8-8272-A6475318D4B8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7846"/>
            <a:ext cx="8904849" cy="718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Coconut is a fruit that is low in sugar.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 contains multiple antioxidants that fight free radicals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oxidative stress associated with aging and disease.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CDEC8977-5076-4D13-8ACB-B4755A477BA5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19" name="Group 2">
              <a:extLst>
                <a:ext uri="{FF2B5EF4-FFF2-40B4-BE49-F238E27FC236}">
                  <a16:creationId xmlns:a16="http://schemas.microsoft.com/office/drawing/2014/main" id="{5CF19F4D-152A-4FCD-B3E0-4F4DC093E6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23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F5D89FBC-9905-4408-A54C-9F7CB2C819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3DAF6182-6392-4BF0-A7B5-AEC0CFA66E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845C9D2-89D9-482C-A422-4347DE7A1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79F2764B-1D82-4911-9A9C-09567B579DB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FFA6EA6-F520-438B-8F4F-6E62669E43AB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832578"/>
            <a:ext cx="8904849" cy="718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Use shredded coconut in cereal, stirred into dips or spreads, atop fruit or vegetable salads, making cookies or mixed in smoothies.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71F36EF0-B41F-4EB5-ABC5-2FBFACE804FF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19" name="Group 2">
              <a:extLst>
                <a:ext uri="{FF2B5EF4-FFF2-40B4-BE49-F238E27FC236}">
                  <a16:creationId xmlns:a16="http://schemas.microsoft.com/office/drawing/2014/main" id="{2330E928-FFEA-4E63-8967-0054BCB334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23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8F2AB52D-1C17-40B2-A6EE-B04933F78E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8D2973C1-8A75-4BA2-BCE8-771B52895B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FE6F92D-9A21-42D0-83A9-98A919DAA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82616C90-A006-446D-8E82-90EA502691C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118E05D-1D57-4FAF-B823-5431DF158173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6591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811463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Coconuts also contribute coconut water,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coconut milk and coconut oil.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D86C7B60-75EF-4920-B8DB-57A0F9059DEE}"/>
              </a:ext>
            </a:extLst>
          </p:cNvPr>
          <p:cNvGrpSpPr/>
          <p:nvPr/>
        </p:nvGrpSpPr>
        <p:grpSpPr>
          <a:xfrm>
            <a:off x="-142184" y="210415"/>
            <a:ext cx="9333809" cy="4235767"/>
            <a:chOff x="-142184" y="210415"/>
            <a:chExt cx="9333809" cy="4235767"/>
          </a:xfrm>
        </p:grpSpPr>
        <p:grpSp>
          <p:nvGrpSpPr>
            <p:cNvPr id="19" name="Group 2">
              <a:extLst>
                <a:ext uri="{FF2B5EF4-FFF2-40B4-BE49-F238E27FC236}">
                  <a16:creationId xmlns:a16="http://schemas.microsoft.com/office/drawing/2014/main" id="{09EB073C-0BF0-4596-9539-B41D2BD85F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290" y="210415"/>
              <a:ext cx="7443729" cy="4235767"/>
              <a:chOff x="105857951" y="102743490"/>
              <a:chExt cx="8473947" cy="5162551"/>
            </a:xfrm>
          </p:grpSpPr>
          <p:pic>
            <p:nvPicPr>
              <p:cNvPr id="23" name="Picture 3" descr="Peach vs. Coconut: Cross-Cultural Communication is Difficult! - IMPACT Group">
                <a:extLst>
                  <a:ext uri="{FF2B5EF4-FFF2-40B4-BE49-F238E27FC236}">
                    <a16:creationId xmlns:a16="http://schemas.microsoft.com/office/drawing/2014/main" id="{41BA07FD-D7F7-409D-808B-E352FD8469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41" t="8163" r="15744" b="4460"/>
              <a:stretch>
                <a:fillRect/>
              </a:stretch>
            </p:blipFill>
            <p:spPr bwMode="auto">
              <a:xfrm>
                <a:off x="106304315" y="102743490"/>
                <a:ext cx="8027583" cy="5162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ACD5DD74-5524-447D-8DB5-6229711CA4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57951" y="106206843"/>
                <a:ext cx="3191230" cy="16991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AA19414-CE7C-4BD1-A70B-E8C29DDF8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513316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5C5AFDA1-BF10-42F4-A6C6-B8526177F9D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31641" y="2223041"/>
              <a:ext cx="6680718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Coconut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EBF8F02-B503-4AFB-B403-E20A268E8955}"/>
                </a:ext>
              </a:extLst>
            </p:cNvPr>
            <p:cNvSpPr/>
            <p:nvPr/>
          </p:nvSpPr>
          <p:spPr>
            <a:xfrm>
              <a:off x="-142184" y="1616388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661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8964</TotalTime>
  <Words>345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98</cp:revision>
  <dcterms:created xsi:type="dcterms:W3CDTF">2019-07-30T22:09:55Z</dcterms:created>
  <dcterms:modified xsi:type="dcterms:W3CDTF">2022-02-22T22:50:22Z</dcterms:modified>
</cp:coreProperties>
</file>