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2" r:id="rId3"/>
    <p:sldId id="293" r:id="rId4"/>
    <p:sldId id="294" r:id="rId5"/>
    <p:sldId id="295" r:id="rId6"/>
    <p:sldId id="297" r:id="rId7"/>
    <p:sldId id="296" r:id="rId8"/>
    <p:sldId id="298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141C2-C12A-4520-8272-A7F8C94A06A9}" v="717" dt="2022-11-03T04:33:0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xtension.oregonstate.edu/coos/healthy-families-communities" TargetMode="External"/><Relationship Id="rId5" Type="http://schemas.openxmlformats.org/officeDocument/2006/relationships/hyperlink" Target="http://www.coosheadfood.coop/" TargetMode="External"/><Relationship Id="rId4" Type="http://schemas.openxmlformats.org/officeDocument/2006/relationships/hyperlink" Target="http://www.advancedhealth.com/healthy-bytes-initiat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7170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Calibri"/>
              </a:rPr>
              <a:t>Amaranth is a small ancient grain, slightly larger than a poppy seed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ea typeface="+mn-lt"/>
                <a:cs typeface="Calibri"/>
              </a:rPr>
              <a:t>with a range of antioxidants and phytonutrients that fight disease.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ea typeface="+mn-lt"/>
                <a:cs typeface="Calibri"/>
              </a:rPr>
              <a:t>Gluten-free with a nutty flavor, it is a good source of protein &amp; dietary fiber.</a:t>
            </a: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B8A24DB-A686-BFE4-CE5E-FD69C1AD75B5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4E6216-1291-FBA0-A9B0-0B0EEC2AD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3A2FBA-59C4-010C-9C75-524B733F7E74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FCB947-7AB2-1C09-7A65-37D90928B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AA8D03C-C15F-0A64-B737-C91697AD3BFF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3B9104-5E70-6ED8-D020-C9579FA0AE74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807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4F77DC-3B14-2354-961E-5209C87F3844}"/>
              </a:ext>
            </a:extLst>
          </p:cNvPr>
          <p:cNvSpPr/>
          <p:nvPr/>
        </p:nvSpPr>
        <p:spPr>
          <a:xfrm>
            <a:off x="1068158" y="4670658"/>
            <a:ext cx="7297298" cy="1047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½ cup cooked amaranth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095" indent="-23939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126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095" indent="-23939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5 gm protein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29F156-67D9-843C-62D9-AD25064BC7C5}"/>
              </a:ext>
            </a:extLst>
          </p:cNvPr>
          <p:cNvSpPr/>
          <p:nvPr/>
        </p:nvSpPr>
        <p:spPr>
          <a:xfrm>
            <a:off x="3596156" y="5018200"/>
            <a:ext cx="2241303" cy="3970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3 gm fiber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F7F074-7632-0797-B603-963DA5183E74}"/>
              </a:ext>
            </a:extLst>
          </p:cNvPr>
          <p:cNvSpPr/>
          <p:nvPr/>
        </p:nvSpPr>
        <p:spPr>
          <a:xfrm>
            <a:off x="5601259" y="5013175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2 gm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61C0B1-C919-0CFD-60E9-88D5FA9515CB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2F49FC-84DE-C58C-A7AE-FBCF99E70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3DA748-4D10-0251-1E4A-9FAF0B90B078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D0FE0C-08E1-E2CD-8025-60525AB6E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189947-7DE4-19F5-C22D-EEFAA8D4C16D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A4E8FA-0D2A-33F1-9880-B2E6F52C8913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31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FCC23-014A-E2FB-861A-9441A906219A}"/>
              </a:ext>
            </a:extLst>
          </p:cNvPr>
          <p:cNvSpPr/>
          <p:nvPr/>
        </p:nvSpPr>
        <p:spPr>
          <a:xfrm>
            <a:off x="1129590" y="4838272"/>
            <a:ext cx="7297298" cy="7017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Amaranth is a grain with high-quality protein,</a:t>
            </a:r>
          </a:p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containing all 9 essential amino acids.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4E4549-D4B3-8570-E7BE-AE22772AC999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CDD96C-7A18-A619-FF21-BBD01E66F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C6F2406-A545-9C7E-DB15-B1859E058752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96C8EBA-A3A2-A595-0EFF-A444D576F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45FD26-EE62-EC41-D3AD-209007C3FE14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C8AA64-45A9-7868-8B17-EF5776FF4E15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92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69A6CE3-1722-981A-4D75-DE7D136D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4793981"/>
            <a:ext cx="9144000" cy="6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Calibri"/>
              </a:rPr>
              <a:t>This tiny grain is rich in antioxidants and anti-inflammatory compounds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Calibri"/>
              </a:rPr>
              <a:t>that reduce risk for heart disease, diabetes,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Calibri"/>
              </a:rPr>
              <a:t>cancer and autoimmune disease.</a:t>
            </a:r>
            <a:endParaRPr lang="en-US" altLang="en-US" sz="22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EED2C4-47C8-BC1F-17ED-3360D742F708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8B576B-1FC4-6069-4D83-1C5F90BB3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066CB1-0436-1663-623A-EEFF445942F1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BB40EA1-797A-9B06-4B4D-FC772DE22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F0651A-8794-7D2E-C02B-4A62CE14D3E3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BC8D9D-1347-8659-7A00-55A56E7E87FF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85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69A6CE3-1722-981A-4D75-DE7D136D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4777258"/>
            <a:ext cx="9180513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>
                <a:cs typeface="Calibri"/>
              </a:rPr>
              <a:t>Amaranth is high in dietary fiber that stimulates bowels,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cs typeface="Calibri"/>
              </a:rPr>
              <a:t>lowers cholesterol and improve gut health. It has a low glycemic index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cs typeface="Calibri"/>
              </a:rPr>
              <a:t> making it a good choice for those with diabetes.</a:t>
            </a:r>
            <a:endParaRPr lang="en-US" sz="2200" b="1" dirty="0">
              <a:ea typeface="+mn-lt"/>
              <a:cs typeface="+mn-lt"/>
            </a:endParaRPr>
          </a:p>
          <a:p>
            <a:pPr lvl="0"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92FA6D-EFE6-E5F9-26E5-979C12C80776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2C4466-CD29-4591-3D44-191CFF8B4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498CA18-F71B-AD33-3346-CCB5DA9BA59A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1B9C38-A6FC-92D3-2306-2FE49E609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73268FA-0CCE-9C9F-9478-E43BDC6337A5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81BD4C-0CCC-7C13-14E1-9BA77B14BFDA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57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69A6CE3-1722-981A-4D75-DE7D136D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90" y="4797129"/>
            <a:ext cx="9154690" cy="7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>
                <a:latin typeface="Calibri"/>
                <a:cs typeface="Calibri"/>
              </a:rPr>
              <a:t>Amaranth is high in manganese which helps lower blood sugars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latin typeface="Calibri"/>
                <a:cs typeface="Calibri"/>
              </a:rPr>
              <a:t>and may prevent kidney disease.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latin typeface="Calibri"/>
                <a:cs typeface="Calibri"/>
              </a:rPr>
              <a:t>Manganese is also important for healthy bones and immunity.</a:t>
            </a:r>
            <a:endParaRPr lang="en-US" sz="2200" b="1" dirty="0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8234FB-94D6-C86C-82C1-DBA963CE9AB4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0AC152-407F-E93D-5506-6272A2370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5A10B4-15C9-D08E-FD18-4D7189B913CE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53B222-BDA3-3CF7-527E-65D2CB5A1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619B93-B147-F2F3-1483-8AC5F52F2281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A7552-F119-EAE0-8BC1-8C1176340369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05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69A6CE3-1722-981A-4D75-DE7D136D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90" y="4869224"/>
            <a:ext cx="9144000" cy="7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</a:rPr>
              <a:t>Amaranth is unique because it not only contains iron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</a:rPr>
              <a:t>but also has vitamin C which helps us to absorb iron.</a:t>
            </a:r>
            <a:endParaRPr lang="en-US" b="1" dirty="0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7A3A6A-52E7-A45F-BAE7-DC94D94C6C9B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DE3F43B-8BE0-3E0F-C4B7-D814AA96B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5BAD6C6-E03B-CD72-7471-FC72B548BA67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048DDE-584F-62B7-51BE-BB622D81F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77EE35-5EB0-D99E-5271-0C01E3B5B2EC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D2AF4A-1245-96D3-A3F2-901A1CBAC5F4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92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69A6CE3-1722-981A-4D75-DE7D136D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7" y="4885508"/>
            <a:ext cx="9045383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</a:rPr>
              <a:t>Use amaranth as a morning porridge, in soups,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</a:rPr>
              <a:t>popped in salads or ground into flour for gluten-free baking.</a:t>
            </a:r>
            <a:endParaRPr lang="en-US" sz="2200" b="1" dirty="0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5BBF96-5440-3319-739E-3D4682A409C7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0C44B1-85A2-6316-5385-21F70FF83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C5D439-989F-178D-827D-810CA2A9BC8B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9AEEBB-04E5-7288-D982-FF1A051A2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24C305-FAFF-53CF-DEB8-A9B8A7FCB696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E456E8-6D0B-2477-FBD3-F1B02A022C29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5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666229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A69A6CE3-1722-981A-4D75-DE7D136D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" y="4553177"/>
            <a:ext cx="9045383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</a:rPr>
              <a:t>For recipes go to any of these 3 websites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  <a:hlinkClick r:id="rId4"/>
              </a:rPr>
              <a:t>www.advancedhealth.com/healthy-bytes-initiative</a:t>
            </a:r>
            <a:r>
              <a:rPr lang="en-US" sz="2200" b="1" dirty="0">
                <a:ea typeface="+mn-lt"/>
                <a:cs typeface="+mn-lt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  <a:hlinkClick r:id="rId5"/>
              </a:rPr>
              <a:t>www.coosheadfood.coop</a:t>
            </a:r>
            <a:r>
              <a:rPr lang="en-US" sz="2200" b="1" dirty="0">
                <a:ea typeface="+mn-lt"/>
                <a:cs typeface="+mn-lt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2200" b="1" dirty="0">
                <a:ea typeface="+mn-lt"/>
                <a:cs typeface="+mn-lt"/>
                <a:hlinkClick r:id="rId6"/>
              </a:rPr>
              <a:t>https://extension.oregonstate.edu/coos/healthy-families-communities</a:t>
            </a:r>
            <a:r>
              <a:rPr lang="en-US" sz="2200" b="1" dirty="0">
                <a:ea typeface="+mn-lt"/>
                <a:cs typeface="+mn-lt"/>
              </a:rPr>
              <a:t>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5BBF96-5440-3319-739E-3D4682A409C7}"/>
              </a:ext>
            </a:extLst>
          </p:cNvPr>
          <p:cNvGrpSpPr/>
          <p:nvPr/>
        </p:nvGrpSpPr>
        <p:grpSpPr>
          <a:xfrm>
            <a:off x="-10690" y="0"/>
            <a:ext cx="9180513" cy="4481458"/>
            <a:chOff x="-10690" y="0"/>
            <a:chExt cx="9180513" cy="4481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0C44B1-85A2-6316-5385-21F70FF83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4473" b="16825"/>
            <a:stretch/>
          </p:blipFill>
          <p:spPr>
            <a:xfrm>
              <a:off x="1143" y="0"/>
              <a:ext cx="9142857" cy="448145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C5D439-989F-178D-827D-810CA2A9BC8B}"/>
                </a:ext>
              </a:extLst>
            </p:cNvPr>
            <p:cNvGrpSpPr/>
            <p:nvPr/>
          </p:nvGrpSpPr>
          <p:grpSpPr>
            <a:xfrm>
              <a:off x="-10690" y="1488191"/>
              <a:ext cx="9180513" cy="1629966"/>
              <a:chOff x="-10690" y="1541352"/>
              <a:chExt cx="9180513" cy="162996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9AEEBB-04E5-7288-D982-FF1A051A2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0690" y="1541352"/>
                <a:ext cx="9180513" cy="1629966"/>
              </a:xfrm>
              <a:prstGeom prst="rect">
                <a:avLst/>
              </a:prstGeom>
              <a:solidFill>
                <a:srgbClr val="008000">
                  <a:alpha val="47451"/>
                </a:srgbClr>
              </a:solidFill>
              <a:ln>
                <a:noFill/>
              </a:ln>
              <a:effectLst/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24C305-FAFF-53CF-DEB8-A9B8A7FCB696}"/>
                  </a:ext>
                </a:extLst>
              </p:cNvPr>
              <p:cNvSpPr/>
              <p:nvPr/>
            </p:nvSpPr>
            <p:spPr>
              <a:xfrm>
                <a:off x="-10690" y="1684553"/>
                <a:ext cx="9180513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4000"/>
                  </a:lnSpc>
                </a:pPr>
                <a:r>
                  <a:rPr lang="en-US" sz="4000" b="1" kern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Benefits of consuming</a:t>
                </a:r>
                <a:endParaRPr lang="en-US" sz="4000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E456E8-6D0B-2477-FBD3-F1B02A022C29}"/>
                  </a:ext>
                </a:extLst>
              </p:cNvPr>
              <p:cNvSpPr txBox="1"/>
              <p:nvPr/>
            </p:nvSpPr>
            <p:spPr>
              <a:xfrm>
                <a:off x="2208413" y="1965258"/>
                <a:ext cx="46551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>
                    <a:solidFill>
                      <a:schemeClr val="bg1"/>
                    </a:solidFill>
                  </a:rPr>
                  <a:t>Amaranth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16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9251</TotalTime>
  <Words>404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275</cp:revision>
  <dcterms:created xsi:type="dcterms:W3CDTF">2019-07-30T22:09:55Z</dcterms:created>
  <dcterms:modified xsi:type="dcterms:W3CDTF">2022-12-13T23:49:43Z</dcterms:modified>
</cp:coreProperties>
</file>