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ears-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7" b="11664"/>
          <a:stretch>
            <a:fillRect/>
          </a:stretch>
        </p:blipFill>
        <p:spPr bwMode="auto">
          <a:xfrm>
            <a:off x="4188" y="14775"/>
            <a:ext cx="9144000" cy="508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3566" y="4787141"/>
            <a:ext cx="6315279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This fall fruit comes in several varieties, including Bartlett, Bosc, </a:t>
            </a:r>
            <a:r>
              <a:rPr lang="en-US" sz="2200" b="1" kern="14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D’Anjou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(red &amp; green) and Asian, but they all have similar health properties.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9" name="Picture 25" descr="Coos Count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51" y="6210230"/>
            <a:ext cx="1260127" cy="44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0" name="Picture 26" descr="BAH_LO_HZ_540_466_small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7" y="6246620"/>
            <a:ext cx="1136743" cy="33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1" name="Picture 27" descr="AdvancedHealthLogoColo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501" y="6234442"/>
            <a:ext cx="1264172" cy="34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0" y="1578182"/>
            <a:ext cx="9180513" cy="1629966"/>
            <a:chOff x="0" y="1714109"/>
            <a:chExt cx="9144001" cy="1629966"/>
          </a:xfrm>
        </p:grpSpPr>
        <p:grpSp>
          <p:nvGrpSpPr>
            <p:cNvPr id="50" name="Group 49"/>
            <p:cNvGrpSpPr>
              <a:grpSpLocks/>
            </p:cNvGrpSpPr>
            <p:nvPr/>
          </p:nvGrpSpPr>
          <p:grpSpPr bwMode="auto">
            <a:xfrm>
              <a:off x="1" y="1714109"/>
              <a:ext cx="9144000" cy="1629966"/>
              <a:chOff x="105622940" y="103991919"/>
              <a:chExt cx="9152495" cy="2173709"/>
            </a:xfrm>
          </p:grpSpPr>
          <p:sp>
            <p:nvSpPr>
              <p:cNvPr id="52" name="Rectangle 51"/>
              <p:cNvSpPr>
                <a:spLocks noChangeArrowheads="1"/>
              </p:cNvSpPr>
              <p:nvPr/>
            </p:nvSpPr>
            <p:spPr bwMode="auto">
              <a:xfrm>
                <a:off x="105622940" y="103991919"/>
                <a:ext cx="9152495" cy="21737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3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7445411" y="104801265"/>
                <a:ext cx="5588678" cy="1066647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10541" algn="ctr">
                    <a:solidFill>
                      <a:srgbClr val="5A5A5A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2700" b="1" kern="10" dirty="0" smtClean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PEARS</a:t>
                </a:r>
                <a:endParaRPr lang="en-US" sz="2700" b="1" kern="10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51" name="Rectangle 50"/>
            <p:cNvSpPr/>
            <p:nvPr/>
          </p:nvSpPr>
          <p:spPr>
            <a:xfrm>
              <a:off x="0" y="1797162"/>
              <a:ext cx="9144000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707" y="4614413"/>
            <a:ext cx="2249619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ears-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7" b="11664"/>
          <a:stretch>
            <a:fillRect/>
          </a:stretch>
        </p:blipFill>
        <p:spPr bwMode="auto">
          <a:xfrm>
            <a:off x="4188" y="14775"/>
            <a:ext cx="9144000" cy="508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3566" y="4787141"/>
            <a:ext cx="3327425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 medium pear provides: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100 Calories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 gm protein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9" name="Picture 25" descr="Coos Count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51" y="6210230"/>
            <a:ext cx="1260127" cy="44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0" name="Picture 26" descr="BAH_LO_HZ_540_466_small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7" y="6246620"/>
            <a:ext cx="1136743" cy="33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1" name="Picture 27" descr="AdvancedHealthLogoColo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501" y="6234442"/>
            <a:ext cx="1264172" cy="34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0" y="1578182"/>
            <a:ext cx="9180513" cy="1629966"/>
            <a:chOff x="0" y="1714109"/>
            <a:chExt cx="9144001" cy="1629966"/>
          </a:xfrm>
        </p:grpSpPr>
        <p:grpSp>
          <p:nvGrpSpPr>
            <p:cNvPr id="50" name="Group 49"/>
            <p:cNvGrpSpPr>
              <a:grpSpLocks/>
            </p:cNvGrpSpPr>
            <p:nvPr/>
          </p:nvGrpSpPr>
          <p:grpSpPr bwMode="auto">
            <a:xfrm>
              <a:off x="1" y="1714109"/>
              <a:ext cx="9144000" cy="1629966"/>
              <a:chOff x="105622940" y="103991919"/>
              <a:chExt cx="9152495" cy="2173709"/>
            </a:xfrm>
          </p:grpSpPr>
          <p:sp>
            <p:nvSpPr>
              <p:cNvPr id="52" name="Rectangle 51"/>
              <p:cNvSpPr>
                <a:spLocks noChangeArrowheads="1"/>
              </p:cNvSpPr>
              <p:nvPr/>
            </p:nvSpPr>
            <p:spPr bwMode="auto">
              <a:xfrm>
                <a:off x="105622940" y="103991919"/>
                <a:ext cx="9152495" cy="21737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3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7445411" y="104801265"/>
                <a:ext cx="5588678" cy="1066647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10541" algn="ctr">
                    <a:solidFill>
                      <a:srgbClr val="5A5A5A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2700" b="1" kern="10" dirty="0" smtClean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PEARS</a:t>
                </a:r>
                <a:endParaRPr lang="en-US" sz="2700" b="1" kern="10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51" name="Rectangle 50"/>
            <p:cNvSpPr/>
            <p:nvPr/>
          </p:nvSpPr>
          <p:spPr>
            <a:xfrm>
              <a:off x="0" y="1797162"/>
              <a:ext cx="9144000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3557887" y="4787141"/>
            <a:ext cx="2655865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6 gm fiber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0 gm fat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707" y="4614413"/>
            <a:ext cx="2249619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745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ears-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7" b="11664"/>
          <a:stretch>
            <a:fillRect/>
          </a:stretch>
        </p:blipFill>
        <p:spPr bwMode="auto">
          <a:xfrm>
            <a:off x="4188" y="14775"/>
            <a:ext cx="9144000" cy="508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3566" y="4885617"/>
            <a:ext cx="6315279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High in antioxidants vitamin C and polyphenols that fight aging, inflammation and disease.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9" name="Picture 25" descr="Coos Count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51" y="6210230"/>
            <a:ext cx="1260127" cy="44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0" name="Picture 26" descr="BAH_LO_HZ_540_466_small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7" y="6246620"/>
            <a:ext cx="1136743" cy="33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1" name="Picture 27" descr="AdvancedHealthLogoColo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501" y="6234442"/>
            <a:ext cx="1264172" cy="34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0" y="1578182"/>
            <a:ext cx="9180513" cy="1629966"/>
            <a:chOff x="0" y="1714109"/>
            <a:chExt cx="9144001" cy="1629966"/>
          </a:xfrm>
        </p:grpSpPr>
        <p:grpSp>
          <p:nvGrpSpPr>
            <p:cNvPr id="50" name="Group 49"/>
            <p:cNvGrpSpPr>
              <a:grpSpLocks/>
            </p:cNvGrpSpPr>
            <p:nvPr/>
          </p:nvGrpSpPr>
          <p:grpSpPr bwMode="auto">
            <a:xfrm>
              <a:off x="1" y="1714109"/>
              <a:ext cx="9144000" cy="1629966"/>
              <a:chOff x="105622940" y="103991919"/>
              <a:chExt cx="9152495" cy="2173709"/>
            </a:xfrm>
          </p:grpSpPr>
          <p:sp>
            <p:nvSpPr>
              <p:cNvPr id="52" name="Rectangle 51"/>
              <p:cNvSpPr>
                <a:spLocks noChangeArrowheads="1"/>
              </p:cNvSpPr>
              <p:nvPr/>
            </p:nvSpPr>
            <p:spPr bwMode="auto">
              <a:xfrm>
                <a:off x="105622940" y="103991919"/>
                <a:ext cx="9152495" cy="21737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3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7445411" y="104801265"/>
                <a:ext cx="5588678" cy="1066647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10541" algn="ctr">
                    <a:solidFill>
                      <a:srgbClr val="5A5A5A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2700" b="1" kern="10" dirty="0" smtClean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PEARS</a:t>
                </a:r>
                <a:endParaRPr lang="en-US" sz="2700" b="1" kern="10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51" name="Rectangle 50"/>
            <p:cNvSpPr/>
            <p:nvPr/>
          </p:nvSpPr>
          <p:spPr>
            <a:xfrm>
              <a:off x="0" y="1797162"/>
              <a:ext cx="9144000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pic>
        <p:nvPicPr>
          <p:cNvPr id="46" name="Picture 4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707" y="4614413"/>
            <a:ext cx="2249619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753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ears-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7" b="11664"/>
          <a:stretch>
            <a:fillRect/>
          </a:stretch>
        </p:blipFill>
        <p:spPr bwMode="auto">
          <a:xfrm>
            <a:off x="4188" y="14775"/>
            <a:ext cx="9144000" cy="508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3566" y="4787141"/>
            <a:ext cx="6315279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High in both soluble &amp; insoluble fiber for digestive health, blood sugar control &amp; lowering cholesterol.</a:t>
            </a:r>
          </a:p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 sure to eat the peel 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since it has </a:t>
            </a:r>
            <a:r>
              <a:rPr lang="en-US" sz="2200" b="1" kern="1400" smtClean="0">
                <a:solidFill>
                  <a:srgbClr val="000000"/>
                </a:solidFill>
                <a:latin typeface="Calibri" panose="020F0502020204030204" pitchFamily="34" charset="0"/>
              </a:rPr>
              <a:t>the most fiber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!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9" name="Picture 25" descr="Coos Count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51" y="6210230"/>
            <a:ext cx="1260127" cy="44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0" name="Picture 26" descr="BAH_LO_HZ_540_466_small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7" y="6246620"/>
            <a:ext cx="1136743" cy="33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1" name="Picture 27" descr="AdvancedHealthLogoColo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501" y="6234442"/>
            <a:ext cx="1264172" cy="34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0" y="1578182"/>
            <a:ext cx="9180513" cy="1629966"/>
            <a:chOff x="0" y="1714109"/>
            <a:chExt cx="9144001" cy="1629966"/>
          </a:xfrm>
        </p:grpSpPr>
        <p:grpSp>
          <p:nvGrpSpPr>
            <p:cNvPr id="50" name="Group 49"/>
            <p:cNvGrpSpPr>
              <a:grpSpLocks/>
            </p:cNvGrpSpPr>
            <p:nvPr/>
          </p:nvGrpSpPr>
          <p:grpSpPr bwMode="auto">
            <a:xfrm>
              <a:off x="1" y="1714109"/>
              <a:ext cx="9144000" cy="1629966"/>
              <a:chOff x="105622940" y="103991919"/>
              <a:chExt cx="9152495" cy="2173709"/>
            </a:xfrm>
          </p:grpSpPr>
          <p:sp>
            <p:nvSpPr>
              <p:cNvPr id="52" name="Rectangle 51"/>
              <p:cNvSpPr>
                <a:spLocks noChangeArrowheads="1"/>
              </p:cNvSpPr>
              <p:nvPr/>
            </p:nvSpPr>
            <p:spPr bwMode="auto">
              <a:xfrm>
                <a:off x="105622940" y="103991919"/>
                <a:ext cx="9152495" cy="21737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3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7445411" y="104801265"/>
                <a:ext cx="5588678" cy="1066647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10541" algn="ctr">
                    <a:solidFill>
                      <a:srgbClr val="5A5A5A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2700" b="1" kern="10" dirty="0" smtClean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PEARS</a:t>
                </a:r>
                <a:endParaRPr lang="en-US" sz="2700" b="1" kern="10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51" name="Rectangle 50"/>
            <p:cNvSpPr/>
            <p:nvPr/>
          </p:nvSpPr>
          <p:spPr>
            <a:xfrm>
              <a:off x="0" y="1797162"/>
              <a:ext cx="9144000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pic>
        <p:nvPicPr>
          <p:cNvPr id="45" name="Picture 4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707" y="4614413"/>
            <a:ext cx="2249619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015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ears-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7" b="11664"/>
          <a:stretch>
            <a:fillRect/>
          </a:stretch>
        </p:blipFill>
        <p:spPr bwMode="auto">
          <a:xfrm>
            <a:off x="4188" y="14775"/>
            <a:ext cx="9144000" cy="508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3566" y="4787141"/>
            <a:ext cx="6315279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Excellent source of copper for nerve function &amp; immunity. Good source of potassium for muscle contraction &amp; heart function.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9" name="Picture 25" descr="Coos Count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51" y="6210230"/>
            <a:ext cx="1260127" cy="44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0" name="Picture 26" descr="BAH_LO_HZ_540_466_small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7" y="6246620"/>
            <a:ext cx="1136743" cy="33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1" name="Picture 27" descr="AdvancedHealthLogoColo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501" y="6234442"/>
            <a:ext cx="1264172" cy="34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0" y="1578182"/>
            <a:ext cx="9180513" cy="1629966"/>
            <a:chOff x="0" y="1714109"/>
            <a:chExt cx="9144001" cy="1629966"/>
          </a:xfrm>
        </p:grpSpPr>
        <p:grpSp>
          <p:nvGrpSpPr>
            <p:cNvPr id="50" name="Group 49"/>
            <p:cNvGrpSpPr>
              <a:grpSpLocks/>
            </p:cNvGrpSpPr>
            <p:nvPr/>
          </p:nvGrpSpPr>
          <p:grpSpPr bwMode="auto">
            <a:xfrm>
              <a:off x="1" y="1714109"/>
              <a:ext cx="9144000" cy="1629966"/>
              <a:chOff x="105622940" y="103991919"/>
              <a:chExt cx="9152495" cy="2173709"/>
            </a:xfrm>
          </p:grpSpPr>
          <p:sp>
            <p:nvSpPr>
              <p:cNvPr id="52" name="Rectangle 51"/>
              <p:cNvSpPr>
                <a:spLocks noChangeArrowheads="1"/>
              </p:cNvSpPr>
              <p:nvPr/>
            </p:nvSpPr>
            <p:spPr bwMode="auto">
              <a:xfrm>
                <a:off x="105622940" y="103991919"/>
                <a:ext cx="9152495" cy="21737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3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7445411" y="104801265"/>
                <a:ext cx="5588678" cy="1066647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10541" algn="ctr">
                    <a:solidFill>
                      <a:srgbClr val="5A5A5A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2700" b="1" kern="10" dirty="0" smtClean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PEARS</a:t>
                </a:r>
                <a:endParaRPr lang="en-US" sz="2700" b="1" kern="10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51" name="Rectangle 50"/>
            <p:cNvSpPr/>
            <p:nvPr/>
          </p:nvSpPr>
          <p:spPr>
            <a:xfrm>
              <a:off x="0" y="1797162"/>
              <a:ext cx="9144000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pic>
        <p:nvPicPr>
          <p:cNvPr id="45" name="Picture 4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707" y="4614413"/>
            <a:ext cx="2249619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732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ears-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7" b="11664"/>
          <a:stretch>
            <a:fillRect/>
          </a:stretch>
        </p:blipFill>
        <p:spPr bwMode="auto">
          <a:xfrm>
            <a:off x="4188" y="14775"/>
            <a:ext cx="9144000" cy="508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3566" y="4787141"/>
            <a:ext cx="6315279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Good source of folate &amp; niacin, B vitamins for energy production, and vitamin A for skin health &amp; wound healing.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9" name="Picture 25" descr="Coos Count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51" y="6210230"/>
            <a:ext cx="1260127" cy="44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0" name="Picture 26" descr="BAH_LO_HZ_540_466_small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7" y="6246620"/>
            <a:ext cx="1136743" cy="33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1" name="Picture 27" descr="AdvancedHealthLogoColo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501" y="6234442"/>
            <a:ext cx="1264172" cy="34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0" y="1578182"/>
            <a:ext cx="9180513" cy="1629966"/>
            <a:chOff x="0" y="1714109"/>
            <a:chExt cx="9144001" cy="1629966"/>
          </a:xfrm>
        </p:grpSpPr>
        <p:grpSp>
          <p:nvGrpSpPr>
            <p:cNvPr id="50" name="Group 49"/>
            <p:cNvGrpSpPr>
              <a:grpSpLocks/>
            </p:cNvGrpSpPr>
            <p:nvPr/>
          </p:nvGrpSpPr>
          <p:grpSpPr bwMode="auto">
            <a:xfrm>
              <a:off x="1" y="1714109"/>
              <a:ext cx="9144000" cy="1629966"/>
              <a:chOff x="105622940" y="103991919"/>
              <a:chExt cx="9152495" cy="2173709"/>
            </a:xfrm>
          </p:grpSpPr>
          <p:sp>
            <p:nvSpPr>
              <p:cNvPr id="52" name="Rectangle 51"/>
              <p:cNvSpPr>
                <a:spLocks noChangeArrowheads="1"/>
              </p:cNvSpPr>
              <p:nvPr/>
            </p:nvSpPr>
            <p:spPr bwMode="auto">
              <a:xfrm>
                <a:off x="105622940" y="103991919"/>
                <a:ext cx="9152495" cy="21737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3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7445411" y="104801265"/>
                <a:ext cx="5588678" cy="1066647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10541" algn="ctr">
                    <a:solidFill>
                      <a:srgbClr val="5A5A5A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2700" b="1" kern="10" dirty="0" smtClean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PEARS</a:t>
                </a:r>
                <a:endParaRPr lang="en-US" sz="2700" b="1" kern="10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51" name="Rectangle 50"/>
            <p:cNvSpPr/>
            <p:nvPr/>
          </p:nvSpPr>
          <p:spPr>
            <a:xfrm>
              <a:off x="0" y="1797162"/>
              <a:ext cx="9144000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pic>
        <p:nvPicPr>
          <p:cNvPr id="45" name="Picture 4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707" y="4614413"/>
            <a:ext cx="2249619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77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ears-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97" b="11664"/>
          <a:stretch>
            <a:fillRect/>
          </a:stretch>
        </p:blipFill>
        <p:spPr bwMode="auto">
          <a:xfrm>
            <a:off x="4188" y="14775"/>
            <a:ext cx="9144000" cy="508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00345"/>
            <a:ext cx="9180513" cy="13108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3566" y="4899685"/>
            <a:ext cx="6315279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Rich in </a:t>
            </a:r>
            <a:r>
              <a:rPr lang="en-US" sz="2200" b="1" i="1" kern="14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anthocyanins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and </a:t>
            </a:r>
            <a:r>
              <a:rPr lang="en-US" sz="2200" b="1" i="1" kern="14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cinnamic</a:t>
            </a:r>
            <a:r>
              <a:rPr lang="en-US" sz="2200" b="1" i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acid</a:t>
            </a:r>
            <a:r>
              <a:rPr lang="en-US" sz="2200" b="1" i="1" kern="1400" smtClean="0">
                <a:solidFill>
                  <a:srgbClr val="000000"/>
                </a:solidFill>
                <a:latin typeface="Calibri" panose="020F0502020204030204" pitchFamily="34" charset="0"/>
              </a:rPr>
              <a:t>,</a:t>
            </a:r>
            <a:r>
              <a:rPr lang="en-US" sz="2200" b="1" kern="1400" smtClean="0">
                <a:solidFill>
                  <a:srgbClr val="000000"/>
                </a:solidFill>
                <a:latin typeface="Calibri" panose="020F0502020204030204" pitchFamily="34" charset="0"/>
              </a:rPr>
              <a:t> antioxidants</a:t>
            </a:r>
            <a:r>
              <a:rPr lang="en-US" sz="2200" b="1" i="1" kern="140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   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known to fight cancer.</a:t>
            </a:r>
            <a:endParaRPr lang="en-US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49" name="Picture 25" descr="Coos Count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51" y="6210230"/>
            <a:ext cx="1260127" cy="44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0" name="Picture 26" descr="BAH_LO_HZ_540_466_small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17" y="6246620"/>
            <a:ext cx="1136743" cy="332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51" name="Picture 27" descr="AdvancedHealthLogoColo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501" y="6234442"/>
            <a:ext cx="1264172" cy="34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49" name="Group 48"/>
          <p:cNvGrpSpPr/>
          <p:nvPr/>
        </p:nvGrpSpPr>
        <p:grpSpPr>
          <a:xfrm>
            <a:off x="0" y="1578182"/>
            <a:ext cx="9180513" cy="1629966"/>
            <a:chOff x="0" y="1714109"/>
            <a:chExt cx="9144001" cy="1629966"/>
          </a:xfrm>
        </p:grpSpPr>
        <p:grpSp>
          <p:nvGrpSpPr>
            <p:cNvPr id="50" name="Group 49"/>
            <p:cNvGrpSpPr>
              <a:grpSpLocks/>
            </p:cNvGrpSpPr>
            <p:nvPr/>
          </p:nvGrpSpPr>
          <p:grpSpPr bwMode="auto">
            <a:xfrm>
              <a:off x="1" y="1714109"/>
              <a:ext cx="9144000" cy="1629966"/>
              <a:chOff x="105622940" y="103991919"/>
              <a:chExt cx="9152495" cy="2173709"/>
            </a:xfrm>
          </p:grpSpPr>
          <p:sp>
            <p:nvSpPr>
              <p:cNvPr id="52" name="Rectangle 51"/>
              <p:cNvSpPr>
                <a:spLocks noChangeArrowheads="1"/>
              </p:cNvSpPr>
              <p:nvPr/>
            </p:nvSpPr>
            <p:spPr bwMode="auto">
              <a:xfrm>
                <a:off x="105622940" y="103991919"/>
                <a:ext cx="9152495" cy="2173709"/>
              </a:xfrm>
              <a:prstGeom prst="rect">
                <a:avLst/>
              </a:prstGeom>
              <a:solidFill>
                <a:srgbClr val="33CC33">
                  <a:alpha val="54999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3" name="WordArt 5"/>
              <p:cNvSpPr>
                <a:spLocks noChangeArrowheads="1" noChangeShapeType="1" noTextEdit="1"/>
              </p:cNvSpPr>
              <p:nvPr/>
            </p:nvSpPr>
            <p:spPr bwMode="auto">
              <a:xfrm>
                <a:off x="107445411" y="104801265"/>
                <a:ext cx="5588678" cy="1066647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10541" algn="ctr">
                    <a:solidFill>
                      <a:srgbClr val="5A5A5A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rtl="0">
                  <a:buNone/>
                </a:pPr>
                <a:r>
                  <a:rPr lang="en-US" sz="2700" b="1" kern="10" dirty="0" smtClean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PEARS</a:t>
                </a:r>
                <a:endParaRPr lang="en-US" sz="2700" b="1" kern="10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51" name="Rectangle 50"/>
            <p:cNvSpPr/>
            <p:nvPr/>
          </p:nvSpPr>
          <p:spPr>
            <a:xfrm>
              <a:off x="0" y="1797162"/>
              <a:ext cx="9144000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 smtClean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pic>
        <p:nvPicPr>
          <p:cNvPr id="45" name="Picture 4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707" y="4614413"/>
            <a:ext cx="2249619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295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242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14</cp:revision>
  <dcterms:created xsi:type="dcterms:W3CDTF">2019-07-30T22:09:55Z</dcterms:created>
  <dcterms:modified xsi:type="dcterms:W3CDTF">2019-09-20T20:06:56Z</dcterms:modified>
</cp:coreProperties>
</file>