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00345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5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4142" y="4543234"/>
            <a:ext cx="6464283" cy="133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member of the nightshade family, this deep purple                             “vegetable” contains powerful disease-fighting compounds making it a great addition to a healthy diet. </a:t>
            </a: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Eggplant is really a fruit or flowering vegetable. 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5025" b="5875"/>
          <a:stretch>
            <a:fillRect/>
          </a:stretch>
        </p:blipFill>
        <p:spPr bwMode="auto">
          <a:xfrm>
            <a:off x="-1588" y="0"/>
            <a:ext cx="9145587" cy="428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06569" y="1366213"/>
            <a:ext cx="9296687" cy="1629966"/>
          </a:xfrm>
          <a:prstGeom prst="rect">
            <a:avLst/>
          </a:prstGeom>
          <a:solidFill>
            <a:srgbClr val="007A00">
              <a:alpha val="47843"/>
            </a:srgbClr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1415460" y="2035416"/>
            <a:ext cx="6032905" cy="79983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0541" algn="ctr">
                <a:solidFill>
                  <a:srgbClr val="5A5A5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68"/>
              </a:avLst>
            </a:prstTxWarp>
          </a:bodyPr>
          <a:lstStyle/>
          <a:p>
            <a:pPr algn="ctr" rtl="0">
              <a:buNone/>
            </a:pPr>
            <a:r>
              <a:rPr lang="en-US" sz="2700" b="1" kern="10" dirty="0" smtClean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Eggplant</a:t>
            </a:r>
            <a:endParaRPr lang="en-US" sz="2700" b="1" kern="1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43691" y="1466251"/>
            <a:ext cx="93338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4000" b="1" kern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Benefits of consuming</a:t>
            </a:r>
            <a:endParaRPr lang="en-US" sz="40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00345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8717" y="4415475"/>
            <a:ext cx="5683171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cup raw or ½ cup cooked eggplant provides:</a:t>
            </a:r>
          </a:p>
          <a:p>
            <a:pPr>
              <a:lnSpc>
                <a:spcPct val="90000"/>
              </a:lnSpc>
            </a:pPr>
            <a:endParaRPr lang="en-US" sz="300" b="1" kern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gm protein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 gm fiber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11165" y="4756573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 gm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8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143691" y="0"/>
            <a:ext cx="9333809" cy="4284040"/>
            <a:chOff x="-143691" y="0"/>
            <a:chExt cx="9333809" cy="428404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 t="5025" b="5875"/>
            <a:stretch>
              <a:fillRect/>
            </a:stretch>
          </p:blipFill>
          <p:spPr bwMode="auto">
            <a:xfrm>
              <a:off x="-1588" y="0"/>
              <a:ext cx="9145587" cy="428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-143691" y="1366213"/>
              <a:ext cx="9333809" cy="1629966"/>
              <a:chOff x="-36512" y="1727247"/>
              <a:chExt cx="9180512" cy="1629966"/>
            </a:xfrm>
          </p:grpSpPr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1727247"/>
                <a:ext cx="9144000" cy="1629966"/>
              </a:xfrm>
              <a:prstGeom prst="rect">
                <a:avLst/>
              </a:prstGeom>
              <a:solidFill>
                <a:srgbClr val="007A00">
                  <a:alpha val="47843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7032" y="2396450"/>
                <a:ext cx="5933822" cy="79983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10541" algn="ctr">
                    <a:solidFill>
                      <a:srgbClr val="5A5A5A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168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700" b="1" kern="10" dirty="0" smtClean="0">
                    <a:ln w="12700">
                      <a:solidFill>
                        <a:schemeClr val="bg1"/>
                      </a:solidFill>
                    </a:ln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Eggplant</a:t>
                </a:r>
                <a:endParaRPr lang="en-US" sz="2700" b="1" kern="1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6512" y="1827285"/>
                <a:ext cx="918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69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00345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717" y="4534369"/>
            <a:ext cx="6618901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Eggplant are an excellent source of antioxidants that protect against heart disease and cancer, particularly due to </a:t>
            </a:r>
            <a:r>
              <a:rPr lang="en-US" sz="2200" b="1" i="1" kern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anthocyanins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responsible for the purple color.</a:t>
            </a:r>
            <a:endParaRPr lang="en-US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5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43691" y="0"/>
            <a:ext cx="9333809" cy="4284040"/>
            <a:chOff x="-143691" y="0"/>
            <a:chExt cx="9333809" cy="428404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 t="5025" b="5875"/>
            <a:stretch>
              <a:fillRect/>
            </a:stretch>
          </p:blipFill>
          <p:spPr bwMode="auto">
            <a:xfrm>
              <a:off x="-1588" y="0"/>
              <a:ext cx="9145587" cy="428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3691" y="1366213"/>
              <a:ext cx="9333809" cy="1629966"/>
              <a:chOff x="-36512" y="1727247"/>
              <a:chExt cx="9180512" cy="1629966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0" y="1727247"/>
                <a:ext cx="9144000" cy="1629966"/>
              </a:xfrm>
              <a:prstGeom prst="rect">
                <a:avLst/>
              </a:prstGeom>
              <a:solidFill>
                <a:srgbClr val="007A00">
                  <a:alpha val="47843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7032" y="2396450"/>
                <a:ext cx="5933822" cy="79983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10541" algn="ctr">
                    <a:solidFill>
                      <a:srgbClr val="5A5A5A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168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700" b="1" kern="10" dirty="0" smtClean="0">
                    <a:ln w="12700">
                      <a:solidFill>
                        <a:schemeClr val="bg1"/>
                      </a:solidFill>
                    </a:ln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Eggplant</a:t>
                </a:r>
                <a:endParaRPr lang="en-US" sz="2700" b="1" kern="1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36512" y="1827285"/>
                <a:ext cx="918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4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00345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142" y="4764892"/>
            <a:ext cx="588461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Eggplant contains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vitamins B,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C, E &amp; K,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minerals copper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magnesium, potassium and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dietary fiber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5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43691" y="0"/>
            <a:ext cx="9333809" cy="4284040"/>
            <a:chOff x="-143691" y="0"/>
            <a:chExt cx="9333809" cy="428404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 t="5025" b="5875"/>
            <a:stretch>
              <a:fillRect/>
            </a:stretch>
          </p:blipFill>
          <p:spPr bwMode="auto">
            <a:xfrm>
              <a:off x="-1588" y="0"/>
              <a:ext cx="9145587" cy="428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3691" y="1366213"/>
              <a:ext cx="9333809" cy="1629966"/>
              <a:chOff x="-36512" y="1727247"/>
              <a:chExt cx="9180512" cy="1629966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0" y="1727247"/>
                <a:ext cx="9144000" cy="1629966"/>
              </a:xfrm>
              <a:prstGeom prst="rect">
                <a:avLst/>
              </a:prstGeom>
              <a:solidFill>
                <a:srgbClr val="007A00">
                  <a:alpha val="47843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7032" y="2396450"/>
                <a:ext cx="5933822" cy="79983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10541" algn="ctr">
                    <a:solidFill>
                      <a:srgbClr val="5A5A5A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168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700" b="1" kern="10" dirty="0" smtClean="0">
                    <a:ln w="12700">
                      <a:solidFill>
                        <a:schemeClr val="bg1"/>
                      </a:solidFill>
                    </a:ln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Eggplant</a:t>
                </a:r>
                <a:endParaRPr lang="en-US" sz="2700" b="1" kern="1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36512" y="1827285"/>
                <a:ext cx="918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0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73621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717" y="4762973"/>
            <a:ext cx="661890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Powerful </a:t>
            </a:r>
            <a:r>
              <a:rPr lang="en-US" sz="2200" b="1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polyphenol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antioxidants lower cholesterol, improve heart function and help lower blood sugars.</a:t>
            </a:r>
            <a:endParaRPr lang="en-US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5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43691" y="0"/>
            <a:ext cx="9333809" cy="4284040"/>
            <a:chOff x="-143691" y="0"/>
            <a:chExt cx="9333809" cy="428404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 t="5025" b="5875"/>
            <a:stretch>
              <a:fillRect/>
            </a:stretch>
          </p:blipFill>
          <p:spPr bwMode="auto">
            <a:xfrm>
              <a:off x="-1588" y="0"/>
              <a:ext cx="9145587" cy="428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3691" y="1366213"/>
              <a:ext cx="9333809" cy="1629966"/>
              <a:chOff x="-36512" y="1727247"/>
              <a:chExt cx="9180512" cy="1629966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0" y="1727247"/>
                <a:ext cx="9144000" cy="1629966"/>
              </a:xfrm>
              <a:prstGeom prst="rect">
                <a:avLst/>
              </a:prstGeom>
              <a:solidFill>
                <a:srgbClr val="007A00">
                  <a:alpha val="47843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7032" y="2396450"/>
                <a:ext cx="5933822" cy="79983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10541" algn="ctr">
                    <a:solidFill>
                      <a:srgbClr val="5A5A5A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168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700" b="1" kern="10" dirty="0" smtClean="0">
                    <a:ln w="12700">
                      <a:solidFill>
                        <a:schemeClr val="bg1"/>
                      </a:solidFill>
                    </a:ln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Eggplant</a:t>
                </a:r>
                <a:endParaRPr lang="en-US" sz="2700" b="1" kern="1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36512" y="1827285"/>
                <a:ext cx="918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0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00345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718" y="4608225"/>
            <a:ext cx="609518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i="1" kern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Solasodine</a:t>
            </a:r>
            <a:r>
              <a:rPr lang="en-US" sz="2200" b="1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1" i="1" kern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rhamnosyl</a:t>
            </a:r>
            <a:r>
              <a:rPr lang="en-US" sz="2200" b="1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glycosides (SRGs)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found in eggplant skins have potential uses in anticancer therapies, particularly in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regard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skin cancer.</a:t>
            </a:r>
            <a:endParaRPr lang="en-US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5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43691" y="0"/>
            <a:ext cx="9333809" cy="4284040"/>
            <a:chOff x="-143691" y="0"/>
            <a:chExt cx="9333809" cy="428404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 t="5025" b="5875"/>
            <a:stretch>
              <a:fillRect/>
            </a:stretch>
          </p:blipFill>
          <p:spPr bwMode="auto">
            <a:xfrm>
              <a:off x="-1588" y="0"/>
              <a:ext cx="9145587" cy="428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3691" y="1366213"/>
              <a:ext cx="9333809" cy="1629966"/>
              <a:chOff x="-36512" y="1727247"/>
              <a:chExt cx="9180512" cy="1629966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0" y="1727247"/>
                <a:ext cx="9144000" cy="1629966"/>
              </a:xfrm>
              <a:prstGeom prst="rect">
                <a:avLst/>
              </a:prstGeom>
              <a:solidFill>
                <a:srgbClr val="007A00">
                  <a:alpha val="47843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7032" y="2396450"/>
                <a:ext cx="5933822" cy="79983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10541" algn="ctr">
                    <a:solidFill>
                      <a:srgbClr val="5A5A5A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168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700" b="1" kern="10" dirty="0" smtClean="0">
                    <a:ln w="12700">
                      <a:solidFill>
                        <a:schemeClr val="bg1"/>
                      </a:solidFill>
                    </a:ln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Eggplant</a:t>
                </a:r>
                <a:endParaRPr lang="en-US" sz="2700" b="1" kern="1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36512" y="1827285"/>
                <a:ext cx="918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87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00345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718" y="4608225"/>
            <a:ext cx="624012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i="1" kern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Nasunin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eggplant flesh has been</a:t>
            </a:r>
            <a:r>
              <a:rPr lang="en-US" sz="2200" b="1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found to protect brain cell membranes and neutralize free radicals that can lead to </a:t>
            </a: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aging, disease and dementia.</a:t>
            </a:r>
            <a:endParaRPr lang="en-US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5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43691" y="0"/>
            <a:ext cx="9333809" cy="4284040"/>
            <a:chOff x="-143691" y="0"/>
            <a:chExt cx="9333809" cy="428404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 t="5025" b="5875"/>
            <a:stretch>
              <a:fillRect/>
            </a:stretch>
          </p:blipFill>
          <p:spPr bwMode="auto">
            <a:xfrm>
              <a:off x="-1588" y="0"/>
              <a:ext cx="9145587" cy="428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3691" y="1366213"/>
              <a:ext cx="9333809" cy="1629966"/>
              <a:chOff x="-36512" y="1727247"/>
              <a:chExt cx="9180512" cy="1629966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0" y="1727247"/>
                <a:ext cx="9144000" cy="1629966"/>
              </a:xfrm>
              <a:prstGeom prst="rect">
                <a:avLst/>
              </a:prstGeom>
              <a:solidFill>
                <a:srgbClr val="007A00">
                  <a:alpha val="47843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7032" y="2396450"/>
                <a:ext cx="5933822" cy="79983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10541" algn="ctr">
                    <a:solidFill>
                      <a:srgbClr val="5A5A5A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168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700" b="1" kern="10" dirty="0" smtClean="0">
                    <a:ln w="12700">
                      <a:solidFill>
                        <a:schemeClr val="bg1"/>
                      </a:solidFill>
                    </a:ln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Eggplant</a:t>
                </a:r>
                <a:endParaRPr lang="en-US" sz="2700" b="1" kern="1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36512" y="1827285"/>
                <a:ext cx="918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8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00345"/>
            <a:ext cx="9180513" cy="1310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717" y="4509749"/>
            <a:ext cx="624012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Try raw eggplant in salads or puree grilled eggplant for dips or sandwich spreads. Add to stir-fry dishes or substitute for noodles in lasagna. Can even be used in place of pizza dough.</a:t>
            </a:r>
            <a:endParaRPr lang="en-US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60231" y="12029947"/>
            <a:ext cx="9180513" cy="79276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8" y="4794046"/>
            <a:ext cx="1904121" cy="99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5" name="Picture 2" descr="AdvancedHealthLogo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70" y="6175330"/>
            <a:ext cx="1984376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43691" y="0"/>
            <a:ext cx="9333809" cy="4284040"/>
            <a:chOff x="-143691" y="0"/>
            <a:chExt cx="9333809" cy="428404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" t="5025" b="5875"/>
            <a:stretch>
              <a:fillRect/>
            </a:stretch>
          </p:blipFill>
          <p:spPr bwMode="auto">
            <a:xfrm>
              <a:off x="-1588" y="0"/>
              <a:ext cx="9145587" cy="4284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43691" y="1366213"/>
              <a:ext cx="9333809" cy="1629966"/>
              <a:chOff x="-36512" y="1727247"/>
              <a:chExt cx="9180512" cy="1629966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0" y="1727247"/>
                <a:ext cx="9144000" cy="1629966"/>
              </a:xfrm>
              <a:prstGeom prst="rect">
                <a:avLst/>
              </a:prstGeom>
              <a:solidFill>
                <a:srgbClr val="007A00">
                  <a:alpha val="47843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7032" y="2396450"/>
                <a:ext cx="5933822" cy="799830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10541" algn="ctr">
                    <a:solidFill>
                      <a:srgbClr val="5A5A5A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168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2700" b="1" kern="10" dirty="0" smtClean="0">
                    <a:ln w="12700">
                      <a:solidFill>
                        <a:schemeClr val="bg1"/>
                      </a:solidFill>
                    </a:ln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Eggplant</a:t>
                </a:r>
                <a:endParaRPr lang="en-US" sz="2700" b="1" kern="1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36512" y="1827285"/>
                <a:ext cx="9180512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2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4403</TotalTime>
  <Words>310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36</cp:revision>
  <dcterms:created xsi:type="dcterms:W3CDTF">2019-07-30T22:09:55Z</dcterms:created>
  <dcterms:modified xsi:type="dcterms:W3CDTF">2020-01-28T20:10:22Z</dcterms:modified>
</cp:coreProperties>
</file>