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6" r:id="rId3"/>
    <p:sldId id="256" r:id="rId4"/>
    <p:sldId id="278" r:id="rId5"/>
    <p:sldId id="281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00"/>
    <a:srgbClr val="33CC33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20" autoAdjust="0"/>
    <p:restoredTop sz="94660"/>
  </p:normalViewPr>
  <p:slideViewPr>
    <p:cSldViewPr snapToGrid="0">
      <p:cViewPr varScale="1">
        <p:scale>
          <a:sx n="70" d="100"/>
          <a:sy n="70" d="100"/>
        </p:scale>
        <p:origin x="13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62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608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9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81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57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85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219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8855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685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00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36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23329-70FB-4730-9B80-EA7CE49FE7F4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8009D6-5FB4-4138-BC85-6ACBEB716B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0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2832" y="4843465"/>
            <a:ext cx="8904849" cy="6862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These tiny round grains, often used in bird seed, are good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for humans, too!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en-US" sz="22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They can reduce your risk for heart disease, diabetes and cancer.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22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390890" y="4707586"/>
            <a:ext cx="22413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>
                <a:solidFill>
                  <a:srgbClr val="000000"/>
                </a:solidFill>
                <a:latin typeface="Calibri" panose="020F0502020204030204" pitchFamily="34" charset="0"/>
              </a:rPr>
              <a:t>2.3 gm fiber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1.7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gm fat</a:t>
            </a:r>
          </a:p>
          <a:p>
            <a:pPr marL="225425" indent="-225425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No cholesterol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264312" y="4666036"/>
            <a:ext cx="3878075" cy="1047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1 cup cooked millet provides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:</a:t>
            </a:r>
          </a:p>
          <a:p>
            <a:pPr>
              <a:lnSpc>
                <a:spcPct val="90000"/>
              </a:lnSpc>
            </a:pPr>
            <a:endParaRPr lang="en-US" sz="300" b="1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200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Calories </a:t>
            </a:r>
          </a:p>
          <a:p>
            <a:pPr marL="633413" indent="-239713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6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gm </a:t>
            </a:r>
            <a:r>
              <a:rPr lang="en-US" sz="2200" b="1" kern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protein</a:t>
            </a:r>
            <a:endParaRPr lang="en-US" sz="2200" b="1" kern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8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03317"/>
            <a:ext cx="8904849" cy="1120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Millet is an excellent source of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antioxidants from vitamins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C, E, K &amp; selenium. It is also rich in polyphenol antioxidants,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which offer protection against cancer, diabetes and heart disease.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9641006" y="3750833"/>
            <a:ext cx="7467600" cy="300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dk1">
                    <a:lumMod val="0"/>
                    <a:lumOff val="0"/>
                  </a:schemeClr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12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cup cooked millet provides:</a:t>
            </a:r>
            <a:endParaRPr lang="en-US" sz="12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7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200 Calories, 6 gm protein, 2.3 gm fiber, 1.7 gm fat, no cholesterol</a:t>
            </a: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70"/>
              </a:spcAft>
            </a:pP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70"/>
              </a:spcAft>
            </a:pPr>
            <a:r>
              <a:rPr lang="en-US" sz="1200" b="1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Potential benefits of consuming millet:</a:t>
            </a:r>
            <a:endParaRPr lang="en-US" sz="1200" kern="1400">
              <a:solidFill>
                <a:srgbClr val="0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>
              <a:lnSpc>
                <a:spcPct val="83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Excellent source of antioxidants from vitamins C, E, K &amp; selenium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High in polyphenol antioxidants which are protective against                cancer, diabetes &amp; heart disease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Rich in fiber, vitamins B6, niacin, riboflavin &amp; folate, and              minerals calcium, iron, copper, magnesium &amp; potassium 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Lowers blood pressure, helps the body produce energy, repairs tissues &amp; lowers risk of risk of heart attack &amp; type 2 diabetes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Naturally gluten free, inexpensive, widely</a:t>
            </a:r>
            <a:r>
              <a:rPr lang="en-US" sz="26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available &amp; easy to cook</a:t>
            </a:r>
          </a:p>
          <a:p>
            <a:pPr marL="271780" marR="0" indent="-271780">
              <a:lnSpc>
                <a:spcPct val="83000"/>
              </a:lnSpc>
              <a:spcBef>
                <a:spcPts val="0"/>
              </a:spcBef>
              <a:spcAft>
                <a:spcPts val="500"/>
              </a:spcAft>
            </a:pPr>
            <a:r>
              <a:rPr lang="x-none" sz="1200" kern="1400">
                <a:solidFill>
                  <a:srgbClr val="000000"/>
                </a:solidFill>
                <a:effectLst/>
                <a:latin typeface="Symbol" panose="05050102010706020507" pitchFamily="18" charset="2"/>
                <a:ea typeface="Times New Roman" panose="02020603050405020304" pitchFamily="18" charset="0"/>
                <a:cs typeface="Times New Roman" panose="02020603050405020304" pitchFamily="18" charset="0"/>
              </a:rPr>
              <a:t>·</a:t>
            </a:r>
            <a:r>
              <a:rPr lang="en-US" sz="1200" kern="140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Tastes best if toasted in a dry pan for 3 minutes. Then cook 1 cup millet in 2 cups water for a whole grain side dish, or 1 cup millet in 3 cups water for a creamy porridge. Cooks in 15 minutes </a:t>
            </a:r>
          </a:p>
        </p:txBody>
      </p:sp>
    </p:spTree>
    <p:extLst>
      <p:ext uri="{BB962C8B-B14F-4D97-AF65-F5344CB8AC3E}">
        <p14:creationId xmlns:p14="http://schemas.microsoft.com/office/powerpoint/2010/main" val="149525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720422"/>
            <a:ext cx="8904849" cy="960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Millet is rich in both soluble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&amp; insoluble</a:t>
            </a: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fiber,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vitamins B6, niacin, riboflavin &amp; folate,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and minerals calcium, iron, copper, magnesium &amp;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potassium</a:t>
            </a: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81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693128"/>
            <a:ext cx="8904849" cy="888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Millet is naturally gluten free, inexpensive,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widely available &amp; easy to cook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63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10115" y="4896180"/>
            <a:ext cx="8904849" cy="658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Try roasting millet grains in a dry pan for 3 minutes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before cooking.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This brings out a rich, nutty flavor.</a:t>
            </a:r>
            <a:endParaRPr kumimoji="0" lang="en-US" altLang="en-US" sz="22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94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maxresdefaul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4000" cy="4436199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4" name="Rectangle 28"/>
          <p:cNvSpPr>
            <a:spLocks noChangeArrowheads="1"/>
          </p:cNvSpPr>
          <p:nvPr/>
        </p:nvSpPr>
        <p:spPr bwMode="auto">
          <a:xfrm>
            <a:off x="0" y="5936979"/>
            <a:ext cx="9180513" cy="991492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4927056" y="6175961"/>
            <a:ext cx="3887073" cy="602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 more information, visit our website: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www.advancedhealth.com/healthy-bytes-initiative</a:t>
            </a: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1660231" y="12029947"/>
            <a:ext cx="9180513" cy="792768"/>
          </a:xfrm>
          <a:prstGeom prst="rect">
            <a:avLst/>
          </a:prstGeom>
          <a:solidFill>
            <a:srgbClr val="D9D9D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142" y="6086653"/>
            <a:ext cx="2189386" cy="700497"/>
          </a:xfrm>
          <a:prstGeom prst="rect">
            <a:avLst/>
          </a:prstGeom>
        </p:spPr>
      </p:pic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23763" y="4679480"/>
            <a:ext cx="8904849" cy="1116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BD5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0000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endParaRPr lang="en-US" altLang="en-US" sz="8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Cook</a:t>
            </a: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1 cup millet in 2 cups water for a whole grain side dish,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or use 3 cups water per cup of millet for a creamy breakfast porridge. </a:t>
            </a:r>
          </a:p>
          <a:p>
            <a:pPr lvl="0" algn="ctr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en-US" altLang="en-US" sz="2200" b="1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Cooks in 15 minutes.</a:t>
            </a:r>
            <a:endParaRPr kumimoji="0" lang="en-US" alt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0" y="1366214"/>
            <a:ext cx="9180513" cy="1629966"/>
          </a:xfrm>
          <a:prstGeom prst="rect">
            <a:avLst/>
          </a:prstGeom>
          <a:solidFill>
            <a:srgbClr val="007A00">
              <a:alpha val="47843"/>
            </a:srgbClr>
          </a:solidFill>
          <a:ln>
            <a:noFill/>
          </a:ln>
          <a:effectLst/>
          <a:extLst/>
        </p:spPr>
        <p:txBody>
          <a:bodyPr vert="horz" wrap="square" lIns="27432" tIns="27432" rIns="27432" bIns="27432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2" name="WordArt 5"/>
          <p:cNvSpPr>
            <a:spLocks noChangeArrowheads="1" noChangeShapeType="1" noTextEdit="1"/>
          </p:cNvSpPr>
          <p:nvPr/>
        </p:nvSpPr>
        <p:spPr bwMode="auto">
          <a:xfrm>
            <a:off x="1405855" y="2035417"/>
            <a:ext cx="6032905" cy="799830"/>
          </a:xfrm>
          <a:prstGeom prst="rect">
            <a:avLst/>
          </a:prstGeom>
          <a:noFill/>
          <a:extLst>
            <a:ext uri="{91240B29-F687-4F45-9708-019B960494DF}">
              <a14:hiddenLine xmlns:a14="http://schemas.microsoft.com/office/drawing/2010/main" w="10541" algn="ctr">
                <a:solidFill>
                  <a:srgbClr val="5A5A5A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168"/>
              </a:avLst>
            </a:prstTxWarp>
          </a:bodyPr>
          <a:lstStyle/>
          <a:p>
            <a:pPr algn="ctr" rtl="0">
              <a:buNone/>
            </a:pPr>
            <a:r>
              <a:rPr lang="en-US" sz="2700" b="1" kern="10" dirty="0" smtClean="0">
                <a:ln w="12700">
                  <a:solidFill>
                    <a:schemeClr val="bg1"/>
                  </a:solidFill>
                </a:ln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Millet</a:t>
            </a:r>
            <a:endParaRPr lang="en-US" sz="2700" b="1" kern="1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53296" y="1466252"/>
            <a:ext cx="9333809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84000"/>
              </a:lnSpc>
            </a:pPr>
            <a:r>
              <a:rPr lang="en-US" sz="4000" b="1" kern="1400" dirty="0" smtClean="0">
                <a:solidFill>
                  <a:schemeClr val="bg1"/>
                </a:solidFill>
                <a:latin typeface="Calibri" panose="020F0502020204030204" pitchFamily="34" charset="0"/>
              </a:rPr>
              <a:t>Benefits of consuming</a:t>
            </a:r>
            <a:endParaRPr lang="en-US" sz="4000" kern="1400" dirty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95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5580</TotalTime>
  <Words>457</Words>
  <Application>Microsoft Office PowerPoint</Application>
  <PresentationFormat>On-screen Show (4:3)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Oregon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Polizzi, Stephanie</dc:creator>
  <cp:lastModifiedBy>Polizzi, Stephanie</cp:lastModifiedBy>
  <cp:revision>46</cp:revision>
  <dcterms:created xsi:type="dcterms:W3CDTF">2019-07-30T22:09:55Z</dcterms:created>
  <dcterms:modified xsi:type="dcterms:W3CDTF">2020-03-24T16:16:06Z</dcterms:modified>
</cp:coreProperties>
</file>