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6" r:id="rId3"/>
    <p:sldId id="256" r:id="rId4"/>
    <p:sldId id="278" r:id="rId5"/>
    <p:sldId id="281" r:id="rId6"/>
    <p:sldId id="279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maxresdefaul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443619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2832" y="4843465"/>
            <a:ext cx="8904849" cy="68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These tiny round grains, often used in bird seed, are good</a:t>
            </a: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for humans, too!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They can reduce your risk for heart disease, diabetes and cancer.</a:t>
            </a: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1366214"/>
            <a:ext cx="9180513" cy="1629966"/>
          </a:xfrm>
          <a:prstGeom prst="rect">
            <a:avLst/>
          </a:prstGeom>
          <a:solidFill>
            <a:srgbClr val="007A00">
              <a:alpha val="47843"/>
            </a:srgbClr>
          </a:solidFill>
          <a:ln>
            <a:noFill/>
          </a:ln>
          <a:effectLst/>
          <a:extLst/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405855" y="2035417"/>
            <a:ext cx="6032905" cy="79983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0541" algn="ctr">
                <a:solidFill>
                  <a:srgbClr val="5A5A5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68"/>
              </a:avLst>
            </a:prstTxWarp>
          </a:bodyPr>
          <a:lstStyle/>
          <a:p>
            <a:pPr algn="ctr" rtl="0">
              <a:buNone/>
            </a:pPr>
            <a:r>
              <a:rPr lang="en-US" sz="2700" b="1" kern="10" dirty="0" smtClean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Millet</a:t>
            </a:r>
            <a:endParaRPr lang="en-US" sz="2700" b="1" kern="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53296" y="1466252"/>
            <a:ext cx="93338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4000" b="1" kern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Benefits of consuming</a:t>
            </a:r>
            <a:endParaRPr lang="en-US" sz="40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maxresdefaul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443619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1366214"/>
            <a:ext cx="9180513" cy="1629966"/>
          </a:xfrm>
          <a:prstGeom prst="rect">
            <a:avLst/>
          </a:prstGeom>
          <a:solidFill>
            <a:srgbClr val="007A00">
              <a:alpha val="47843"/>
            </a:srgbClr>
          </a:solidFill>
          <a:ln>
            <a:noFill/>
          </a:ln>
          <a:effectLst/>
          <a:extLst/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405855" y="2035417"/>
            <a:ext cx="6032905" cy="79983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0541" algn="ctr">
                <a:solidFill>
                  <a:srgbClr val="5A5A5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68"/>
              </a:avLst>
            </a:prstTxWarp>
          </a:bodyPr>
          <a:lstStyle/>
          <a:p>
            <a:pPr algn="ctr" rtl="0">
              <a:buNone/>
            </a:pPr>
            <a:r>
              <a:rPr lang="en-US" sz="2700" b="1" kern="10" dirty="0" smtClean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Millet</a:t>
            </a:r>
            <a:endParaRPr lang="en-US" sz="2700" b="1" kern="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53296" y="1466252"/>
            <a:ext cx="93338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4000" b="1" kern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Benefits of consuming</a:t>
            </a:r>
            <a:endParaRPr lang="en-US" sz="40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90890" y="4707586"/>
            <a:ext cx="2241303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2.3 gm fiber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1.7 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gm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64312" y="4666036"/>
            <a:ext cx="3878075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 cup cooked millet provides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</a:p>
          <a:p>
            <a:pPr>
              <a:lnSpc>
                <a:spcPct val="90000"/>
              </a:lnSpc>
            </a:pPr>
            <a:endParaRPr lang="en-US" sz="300" b="1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200 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Calories 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6 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gm </a:t>
            </a: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protein</a:t>
            </a:r>
            <a:endParaRPr lang="en-US" sz="2200" b="1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8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maxresdefaul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443619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3763" y="4703317"/>
            <a:ext cx="8904849" cy="1120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Millet is an excellent source of</a:t>
            </a: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antioxidants from vitamins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C, E, K &amp; selenium. It is also rich in polyphenol antioxidants,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offer protection against cancer, diabetes and heart disease.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1366214"/>
            <a:ext cx="9180513" cy="1629966"/>
          </a:xfrm>
          <a:prstGeom prst="rect">
            <a:avLst/>
          </a:prstGeom>
          <a:solidFill>
            <a:srgbClr val="007A00">
              <a:alpha val="47843"/>
            </a:srgbClr>
          </a:solidFill>
          <a:ln>
            <a:noFill/>
          </a:ln>
          <a:effectLst/>
          <a:extLst/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405855" y="2035417"/>
            <a:ext cx="6032905" cy="79983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0541" algn="ctr">
                <a:solidFill>
                  <a:srgbClr val="5A5A5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68"/>
              </a:avLst>
            </a:prstTxWarp>
          </a:bodyPr>
          <a:lstStyle/>
          <a:p>
            <a:pPr algn="ctr" rtl="0">
              <a:buNone/>
            </a:pPr>
            <a:r>
              <a:rPr lang="en-US" sz="2700" b="1" kern="10" dirty="0" smtClean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Millet</a:t>
            </a:r>
            <a:endParaRPr lang="en-US" sz="2700" b="1" kern="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53296" y="1466252"/>
            <a:ext cx="93338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4000" b="1" kern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Benefits of consuming</a:t>
            </a:r>
            <a:endParaRPr lang="en-US" sz="40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9641006" y="3750833"/>
            <a:ext cx="746760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cup cooked millet provides:</a:t>
            </a:r>
            <a:endParaRPr lang="en-US" sz="12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780" marR="0" indent="-271780">
              <a:lnSpc>
                <a:spcPct val="83000"/>
              </a:lnSpc>
              <a:spcBef>
                <a:spcPts val="0"/>
              </a:spcBef>
              <a:spcAft>
                <a:spcPts val="70"/>
              </a:spcAft>
            </a:pPr>
            <a:r>
              <a:rPr lang="x-none" sz="1200" kern="140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200 Calories, 6 gm protein, 2.3 gm fiber, 1.7 gm fat, no cholesterol</a:t>
            </a:r>
          </a:p>
          <a:p>
            <a:pPr marL="0" marR="0">
              <a:lnSpc>
                <a:spcPct val="83000"/>
              </a:lnSpc>
              <a:spcBef>
                <a:spcPts val="0"/>
              </a:spcBef>
              <a:spcAft>
                <a:spcPts val="70"/>
              </a:spcAft>
            </a:pP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83000"/>
              </a:lnSpc>
              <a:spcBef>
                <a:spcPts val="0"/>
              </a:spcBef>
              <a:spcAft>
                <a:spcPts val="70"/>
              </a:spcAft>
            </a:pPr>
            <a:r>
              <a:rPr lang="en-US" sz="1200" b="1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 benefits of consuming millet:</a:t>
            </a:r>
            <a:endParaRPr lang="en-US" sz="12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71780" marR="0" indent="-271780">
              <a:lnSpc>
                <a:spcPct val="83000"/>
              </a:lnSpc>
              <a:spcBef>
                <a:spcPts val="0"/>
              </a:spcBef>
              <a:spcAft>
                <a:spcPts val="500"/>
              </a:spcAft>
            </a:pPr>
            <a:r>
              <a:rPr lang="x-none" sz="1200" kern="140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Excellent source of antioxidants from vitamins C, E, K &amp; selenium</a:t>
            </a:r>
          </a:p>
          <a:p>
            <a:pPr marL="271780" marR="0" indent="-271780">
              <a:lnSpc>
                <a:spcPct val="83000"/>
              </a:lnSpc>
              <a:spcBef>
                <a:spcPts val="0"/>
              </a:spcBef>
              <a:spcAft>
                <a:spcPts val="500"/>
              </a:spcAft>
            </a:pPr>
            <a:r>
              <a:rPr lang="x-none" sz="1200" kern="140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High in polyphenol antioxidants which are protective against                cancer, diabetes &amp; heart disease</a:t>
            </a:r>
          </a:p>
          <a:p>
            <a:pPr marL="271780" marR="0" indent="-271780">
              <a:lnSpc>
                <a:spcPct val="83000"/>
              </a:lnSpc>
              <a:spcBef>
                <a:spcPts val="0"/>
              </a:spcBef>
              <a:spcAft>
                <a:spcPts val="500"/>
              </a:spcAft>
            </a:pPr>
            <a:r>
              <a:rPr lang="x-none" sz="1200" kern="140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Rich in fiber, vitamins B6, niacin, riboflavin &amp; folate, and              minerals calcium, iron, copper, magnesium &amp; potassium </a:t>
            </a:r>
          </a:p>
          <a:p>
            <a:pPr marL="271780" marR="0" indent="-271780">
              <a:lnSpc>
                <a:spcPct val="83000"/>
              </a:lnSpc>
              <a:spcBef>
                <a:spcPts val="0"/>
              </a:spcBef>
              <a:spcAft>
                <a:spcPts val="500"/>
              </a:spcAft>
            </a:pPr>
            <a:r>
              <a:rPr lang="x-none" sz="1200" kern="140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Lowers blood pressure, helps the body produce energy, repairs tissues &amp; lowers risk of risk of heart attack &amp; type 2 diabetes</a:t>
            </a:r>
          </a:p>
          <a:p>
            <a:pPr marL="271780" marR="0" indent="-271780">
              <a:lnSpc>
                <a:spcPct val="83000"/>
              </a:lnSpc>
              <a:spcBef>
                <a:spcPts val="0"/>
              </a:spcBef>
              <a:spcAft>
                <a:spcPts val="500"/>
              </a:spcAft>
            </a:pPr>
            <a:r>
              <a:rPr lang="x-none" sz="1200" kern="140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Naturally gluten free, inexpensive, widely</a:t>
            </a:r>
            <a:r>
              <a:rPr lang="en-US" sz="26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available &amp; easy to cook</a:t>
            </a:r>
          </a:p>
          <a:p>
            <a:pPr marL="271780" marR="0" indent="-271780">
              <a:lnSpc>
                <a:spcPct val="83000"/>
              </a:lnSpc>
              <a:spcBef>
                <a:spcPts val="0"/>
              </a:spcBef>
              <a:spcAft>
                <a:spcPts val="500"/>
              </a:spcAft>
            </a:pPr>
            <a:r>
              <a:rPr lang="x-none" sz="1200" kern="140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Tastes best if toasted in a dry pan for 3 minutes. Then cook 1 cup millet in 2 cups water for a whole grain side dish, or 1 cup millet in 3 cups water for a creamy porridge. Cooks in 15 minutes </a:t>
            </a:r>
          </a:p>
        </p:txBody>
      </p:sp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maxresdefaul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443619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3763" y="4720422"/>
            <a:ext cx="8904849" cy="96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Millet is rich in both soluble</a:t>
            </a: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&amp; insoluble</a:t>
            </a: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fiber,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vitamins B6, niacin, riboflavin &amp; folate,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minerals calcium, iron, copper, magnesium &amp;</a:t>
            </a: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potassium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1366214"/>
            <a:ext cx="9180513" cy="1629966"/>
          </a:xfrm>
          <a:prstGeom prst="rect">
            <a:avLst/>
          </a:prstGeom>
          <a:solidFill>
            <a:srgbClr val="007A00">
              <a:alpha val="47843"/>
            </a:srgbClr>
          </a:solidFill>
          <a:ln>
            <a:noFill/>
          </a:ln>
          <a:effectLst/>
          <a:extLst/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405855" y="2035417"/>
            <a:ext cx="6032905" cy="79983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0541" algn="ctr">
                <a:solidFill>
                  <a:srgbClr val="5A5A5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68"/>
              </a:avLst>
            </a:prstTxWarp>
          </a:bodyPr>
          <a:lstStyle/>
          <a:p>
            <a:pPr algn="ctr" rtl="0">
              <a:buNone/>
            </a:pPr>
            <a:r>
              <a:rPr lang="en-US" sz="2700" b="1" kern="10" dirty="0" smtClean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Millet</a:t>
            </a:r>
            <a:endParaRPr lang="en-US" sz="2700" b="1" kern="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53296" y="1466252"/>
            <a:ext cx="93338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4000" b="1" kern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Benefits of consuming</a:t>
            </a:r>
            <a:endParaRPr lang="en-US" sz="40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18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maxresdefaul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443619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3763" y="4693128"/>
            <a:ext cx="8904849" cy="888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Millet is naturally gluten free, inexpensive,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widely available &amp; easy to cook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1366214"/>
            <a:ext cx="9180513" cy="1629966"/>
          </a:xfrm>
          <a:prstGeom prst="rect">
            <a:avLst/>
          </a:prstGeom>
          <a:solidFill>
            <a:srgbClr val="007A00">
              <a:alpha val="47843"/>
            </a:srgbClr>
          </a:solidFill>
          <a:ln>
            <a:noFill/>
          </a:ln>
          <a:effectLst/>
          <a:extLst/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405855" y="2035417"/>
            <a:ext cx="6032905" cy="79983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0541" algn="ctr">
                <a:solidFill>
                  <a:srgbClr val="5A5A5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68"/>
              </a:avLst>
            </a:prstTxWarp>
          </a:bodyPr>
          <a:lstStyle/>
          <a:p>
            <a:pPr algn="ctr" rtl="0">
              <a:buNone/>
            </a:pPr>
            <a:r>
              <a:rPr lang="en-US" sz="2700" b="1" kern="10" dirty="0" smtClean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Millet</a:t>
            </a:r>
            <a:endParaRPr lang="en-US" sz="2700" b="1" kern="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53296" y="1466252"/>
            <a:ext cx="93338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4000" b="1" kern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Benefits of consuming</a:t>
            </a:r>
            <a:endParaRPr lang="en-US" sz="40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6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maxresdefaul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443619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0115" y="4896180"/>
            <a:ext cx="8904849" cy="65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Try roasting millet grains in a dry pan for 3 minutes</a:t>
            </a: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before cooking.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brings out a rich, nutty flavor.</a:t>
            </a:r>
            <a:endParaRPr kumimoji="0" lang="en-US" altLang="en-US" sz="2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1366214"/>
            <a:ext cx="9180513" cy="1629966"/>
          </a:xfrm>
          <a:prstGeom prst="rect">
            <a:avLst/>
          </a:prstGeom>
          <a:solidFill>
            <a:srgbClr val="007A00">
              <a:alpha val="47843"/>
            </a:srgbClr>
          </a:solidFill>
          <a:ln>
            <a:noFill/>
          </a:ln>
          <a:effectLst/>
          <a:extLst/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405855" y="2035417"/>
            <a:ext cx="6032905" cy="79983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0541" algn="ctr">
                <a:solidFill>
                  <a:srgbClr val="5A5A5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68"/>
              </a:avLst>
            </a:prstTxWarp>
          </a:bodyPr>
          <a:lstStyle/>
          <a:p>
            <a:pPr algn="ctr" rtl="0">
              <a:buNone/>
            </a:pPr>
            <a:r>
              <a:rPr lang="en-US" sz="2700" b="1" kern="10" dirty="0" smtClean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Millet</a:t>
            </a:r>
            <a:endParaRPr lang="en-US" sz="2700" b="1" kern="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53296" y="1466252"/>
            <a:ext cx="93338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4000" b="1" kern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Benefits of consuming</a:t>
            </a:r>
            <a:endParaRPr lang="en-US" sz="40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40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maxresdefaul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443619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3763" y="4679480"/>
            <a:ext cx="8904849" cy="1116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Cook</a:t>
            </a: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1 cup millet in 2 cups water for a whole grain side dish,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or use 3 cups water per cup of millet for a creamy breakfast porridge.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Cooks in 15 minutes.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1366214"/>
            <a:ext cx="9180513" cy="1629966"/>
          </a:xfrm>
          <a:prstGeom prst="rect">
            <a:avLst/>
          </a:prstGeom>
          <a:solidFill>
            <a:srgbClr val="007A00">
              <a:alpha val="47843"/>
            </a:srgbClr>
          </a:solidFill>
          <a:ln>
            <a:noFill/>
          </a:ln>
          <a:effectLst/>
          <a:extLst/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405855" y="2035417"/>
            <a:ext cx="6032905" cy="79983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0541" algn="ctr">
                <a:solidFill>
                  <a:srgbClr val="5A5A5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68"/>
              </a:avLst>
            </a:prstTxWarp>
          </a:bodyPr>
          <a:lstStyle/>
          <a:p>
            <a:pPr algn="ctr" rtl="0">
              <a:buNone/>
            </a:pPr>
            <a:r>
              <a:rPr lang="en-US" sz="2700" b="1" kern="10" dirty="0" smtClean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Millet</a:t>
            </a:r>
            <a:endParaRPr lang="en-US" sz="2700" b="1" kern="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53296" y="1466252"/>
            <a:ext cx="93338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4000" b="1" kern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Benefits of consuming</a:t>
            </a:r>
            <a:endParaRPr lang="en-US" sz="40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95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5580</TotalTime>
  <Words>457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46</cp:revision>
  <dcterms:created xsi:type="dcterms:W3CDTF">2019-07-30T22:09:55Z</dcterms:created>
  <dcterms:modified xsi:type="dcterms:W3CDTF">2020-03-24T16:16:06Z</dcterms:modified>
</cp:coreProperties>
</file>