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292" r:id="rId3"/>
    <p:sldId id="294" r:id="rId4"/>
    <p:sldId id="300" r:id="rId5"/>
    <p:sldId id="293" r:id="rId6"/>
    <p:sldId id="301" r:id="rId7"/>
    <p:sldId id="295" r:id="rId8"/>
    <p:sldId id="297" r:id="rId9"/>
    <p:sldId id="29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4141C2-C12A-4520-8272-A7F8C94A06A9}" v="717" dt="2022-11-03T04:33:03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22" autoAdjust="0"/>
    <p:restoredTop sz="94660"/>
  </p:normalViewPr>
  <p:slideViewPr>
    <p:cSldViewPr snapToGrid="0">
      <p:cViewPr varScale="1">
        <p:scale>
          <a:sx n="85" d="100"/>
          <a:sy n="85" d="100"/>
        </p:scale>
        <p:origin x="84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xtension.oregonstate.edu/coos/healthy-families-communities" TargetMode="External"/><Relationship Id="rId5" Type="http://schemas.openxmlformats.org/officeDocument/2006/relationships/hyperlink" Target="http://www.coosheadfood.coop/" TargetMode="External"/><Relationship Id="rId4" Type="http://schemas.openxmlformats.org/officeDocument/2006/relationships/hyperlink" Target="http://www.advancedhealth.com/healthy-bytes-initiativ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804166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Parsnips are a root vegetable similar in shape and texture to carrots.                       They are light beige in color and have a sweet, nutty flavor.</a:t>
            </a:r>
          </a:p>
          <a:p>
            <a:pPr>
              <a:lnSpc>
                <a:spcPct val="85000"/>
              </a:lnSpc>
            </a:pPr>
            <a:r>
              <a:rPr lang="en-US" dirty="0"/>
              <a:t>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1460BF21-02D7-4876-94D7-39C5151CE836}"/>
              </a:ext>
            </a:extLst>
          </p:cNvPr>
          <p:cNvGrpSpPr/>
          <p:nvPr/>
        </p:nvGrpSpPr>
        <p:grpSpPr>
          <a:xfrm>
            <a:off x="-10690" y="0"/>
            <a:ext cx="9180513" cy="4466667"/>
            <a:chOff x="-10690" y="0"/>
            <a:chExt cx="9180513" cy="446666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43041D4-49C1-43FA-9039-F03E6562B7A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10690" y="0"/>
              <a:ext cx="9180513" cy="4466667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83A2FBA-59C4-010C-9C75-524B733F7E74}"/>
                </a:ext>
              </a:extLst>
            </p:cNvPr>
            <p:cNvGrpSpPr/>
            <p:nvPr/>
          </p:nvGrpSpPr>
          <p:grpSpPr>
            <a:xfrm>
              <a:off x="-10690" y="1488191"/>
              <a:ext cx="9180513" cy="1629966"/>
              <a:chOff x="-10690" y="1541352"/>
              <a:chExt cx="9180513" cy="1629966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9FCB947-7AB2-1C09-7A65-37D90928B9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0690" y="1541352"/>
                <a:ext cx="9180513" cy="1629966"/>
              </a:xfrm>
              <a:prstGeom prst="rect">
                <a:avLst/>
              </a:prstGeom>
              <a:solidFill>
                <a:srgbClr val="008000">
                  <a:alpha val="47451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AA8D03C-C15F-0A64-B737-C91697AD3BFF}"/>
                  </a:ext>
                </a:extLst>
              </p:cNvPr>
              <p:cNvSpPr/>
              <p:nvPr/>
            </p:nvSpPr>
            <p:spPr>
              <a:xfrm>
                <a:off x="-10690" y="1684553"/>
                <a:ext cx="9180513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53B9104-5E70-6ED8-D020-C9579FA0AE74}"/>
                  </a:ext>
                </a:extLst>
              </p:cNvPr>
              <p:cNvSpPr txBox="1"/>
              <p:nvPr/>
            </p:nvSpPr>
            <p:spPr>
              <a:xfrm>
                <a:off x="2208413" y="1965258"/>
                <a:ext cx="46551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200" b="1" dirty="0">
                    <a:solidFill>
                      <a:schemeClr val="bg1"/>
                    </a:solidFill>
                  </a:rPr>
                  <a:t>Parsnips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6807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D4F77DC-3B14-2354-961E-5209C87F3844}"/>
              </a:ext>
            </a:extLst>
          </p:cNvPr>
          <p:cNvSpPr/>
          <p:nvPr/>
        </p:nvSpPr>
        <p:spPr>
          <a:xfrm>
            <a:off x="1068158" y="4670658"/>
            <a:ext cx="7297298" cy="104797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1 cup raw parsnips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095" indent="-23939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100 Calories </a:t>
            </a:r>
            <a:endParaRPr lang="en-US" sz="2200" b="1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3095" indent="-23939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2 gm protein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29F156-67D9-843C-62D9-AD25064BC7C5}"/>
              </a:ext>
            </a:extLst>
          </p:cNvPr>
          <p:cNvSpPr/>
          <p:nvPr/>
        </p:nvSpPr>
        <p:spPr>
          <a:xfrm>
            <a:off x="3596156" y="5018200"/>
            <a:ext cx="2241303" cy="3970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7 gm fiber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CF7F074-7632-0797-B603-963DA5183E74}"/>
              </a:ext>
            </a:extLst>
          </p:cNvPr>
          <p:cNvSpPr/>
          <p:nvPr/>
        </p:nvSpPr>
        <p:spPr>
          <a:xfrm>
            <a:off x="5601259" y="5013175"/>
            <a:ext cx="224130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0 gm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ECA49F4-40A5-442A-ADA6-DA70E35F401D}"/>
              </a:ext>
            </a:extLst>
          </p:cNvPr>
          <p:cNvGrpSpPr/>
          <p:nvPr/>
        </p:nvGrpSpPr>
        <p:grpSpPr>
          <a:xfrm>
            <a:off x="-10690" y="0"/>
            <a:ext cx="9180513" cy="4466667"/>
            <a:chOff x="-10690" y="0"/>
            <a:chExt cx="9180513" cy="4466667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685A6D8A-CC77-42AC-AFF8-786FA68794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10690" y="0"/>
              <a:ext cx="9180513" cy="4466667"/>
            </a:xfrm>
            <a:prstGeom prst="rect">
              <a:avLst/>
            </a:prstGeom>
          </p:spPr>
        </p:pic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2779124C-991C-473A-817E-C9EF637C5214}"/>
                </a:ext>
              </a:extLst>
            </p:cNvPr>
            <p:cNvGrpSpPr/>
            <p:nvPr/>
          </p:nvGrpSpPr>
          <p:grpSpPr>
            <a:xfrm>
              <a:off x="-10690" y="1488191"/>
              <a:ext cx="9180513" cy="1629966"/>
              <a:chOff x="-10690" y="1541352"/>
              <a:chExt cx="9180513" cy="1629966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48D1870D-BCB2-48B0-8516-62534B5DCE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0690" y="1541352"/>
                <a:ext cx="9180513" cy="1629966"/>
              </a:xfrm>
              <a:prstGeom prst="rect">
                <a:avLst/>
              </a:prstGeom>
              <a:solidFill>
                <a:srgbClr val="008000">
                  <a:alpha val="47451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6D983AF-7E06-437F-8EE5-02F23E38D2FD}"/>
                  </a:ext>
                </a:extLst>
              </p:cNvPr>
              <p:cNvSpPr/>
              <p:nvPr/>
            </p:nvSpPr>
            <p:spPr>
              <a:xfrm>
                <a:off x="-10690" y="1684553"/>
                <a:ext cx="9180513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A804D56-DE5E-4386-9C31-D8300B059281}"/>
                  </a:ext>
                </a:extLst>
              </p:cNvPr>
              <p:cNvSpPr txBox="1"/>
              <p:nvPr/>
            </p:nvSpPr>
            <p:spPr>
              <a:xfrm>
                <a:off x="2208413" y="1965258"/>
                <a:ext cx="46551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200" b="1" dirty="0">
                    <a:solidFill>
                      <a:schemeClr val="bg1"/>
                    </a:solidFill>
                  </a:rPr>
                  <a:t>Parsnips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5031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013" y="4892151"/>
            <a:ext cx="8687972" cy="66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Parsnips provide antioxidants vitamins C, K, and E                                                        that boost immunity and protect against disease. 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1A3C99C-F990-45C1-A497-5F764CB74338}"/>
              </a:ext>
            </a:extLst>
          </p:cNvPr>
          <p:cNvGrpSpPr/>
          <p:nvPr/>
        </p:nvGrpSpPr>
        <p:grpSpPr>
          <a:xfrm>
            <a:off x="-10690" y="0"/>
            <a:ext cx="9180513" cy="4466667"/>
            <a:chOff x="-10690" y="0"/>
            <a:chExt cx="9180513" cy="4466667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AD46DDE-FEE0-43E1-9C45-F439C10D11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10690" y="0"/>
              <a:ext cx="9180513" cy="4466667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CD6BF00-7445-4B2A-9169-A8F6411A8649}"/>
                </a:ext>
              </a:extLst>
            </p:cNvPr>
            <p:cNvGrpSpPr/>
            <p:nvPr/>
          </p:nvGrpSpPr>
          <p:grpSpPr>
            <a:xfrm>
              <a:off x="-10690" y="1488191"/>
              <a:ext cx="9180513" cy="1629966"/>
              <a:chOff x="-10690" y="1541352"/>
              <a:chExt cx="9180513" cy="1629966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72FA45D-F407-4103-84DB-C9065E93E3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0690" y="1541352"/>
                <a:ext cx="9180513" cy="1629966"/>
              </a:xfrm>
              <a:prstGeom prst="rect">
                <a:avLst/>
              </a:prstGeom>
              <a:solidFill>
                <a:srgbClr val="008000">
                  <a:alpha val="47451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E0D7DF9-CF2D-4DFE-898D-0D6C51282942}"/>
                  </a:ext>
                </a:extLst>
              </p:cNvPr>
              <p:cNvSpPr/>
              <p:nvPr/>
            </p:nvSpPr>
            <p:spPr>
              <a:xfrm>
                <a:off x="-10690" y="1684553"/>
                <a:ext cx="9180513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04AA9C7-2113-4D76-9A15-749B6BC81326}"/>
                  </a:ext>
                </a:extLst>
              </p:cNvPr>
              <p:cNvSpPr txBox="1"/>
              <p:nvPr/>
            </p:nvSpPr>
            <p:spPr>
              <a:xfrm>
                <a:off x="2208413" y="1965258"/>
                <a:ext cx="46551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200" b="1" dirty="0">
                    <a:solidFill>
                      <a:schemeClr val="bg1"/>
                    </a:solidFill>
                  </a:rPr>
                  <a:t>Parsnips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30858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101" y="4927864"/>
            <a:ext cx="8687972" cy="66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The B vitamin folate in parsnips is important for blood cell formation                            and healthy growth, especially of the fetus during pregnancy. 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1A3C99C-F990-45C1-A497-5F764CB74338}"/>
              </a:ext>
            </a:extLst>
          </p:cNvPr>
          <p:cNvGrpSpPr/>
          <p:nvPr/>
        </p:nvGrpSpPr>
        <p:grpSpPr>
          <a:xfrm>
            <a:off x="-10690" y="0"/>
            <a:ext cx="9180513" cy="4466667"/>
            <a:chOff x="-10690" y="0"/>
            <a:chExt cx="9180513" cy="4466667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AD46DDE-FEE0-43E1-9C45-F439C10D11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10690" y="0"/>
              <a:ext cx="9180513" cy="4466667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CD6BF00-7445-4B2A-9169-A8F6411A8649}"/>
                </a:ext>
              </a:extLst>
            </p:cNvPr>
            <p:cNvGrpSpPr/>
            <p:nvPr/>
          </p:nvGrpSpPr>
          <p:grpSpPr>
            <a:xfrm>
              <a:off x="-10690" y="1488191"/>
              <a:ext cx="9180513" cy="1629966"/>
              <a:chOff x="-10690" y="1541352"/>
              <a:chExt cx="9180513" cy="1629966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72FA45D-F407-4103-84DB-C9065E93E3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0690" y="1541352"/>
                <a:ext cx="9180513" cy="1629966"/>
              </a:xfrm>
              <a:prstGeom prst="rect">
                <a:avLst/>
              </a:prstGeom>
              <a:solidFill>
                <a:srgbClr val="008000">
                  <a:alpha val="47451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E0D7DF9-CF2D-4DFE-898D-0D6C51282942}"/>
                  </a:ext>
                </a:extLst>
              </p:cNvPr>
              <p:cNvSpPr/>
              <p:nvPr/>
            </p:nvSpPr>
            <p:spPr>
              <a:xfrm>
                <a:off x="-10690" y="1684553"/>
                <a:ext cx="9180513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04AA9C7-2113-4D76-9A15-749B6BC81326}"/>
                  </a:ext>
                </a:extLst>
              </p:cNvPr>
              <p:cNvSpPr txBox="1"/>
              <p:nvPr/>
            </p:nvSpPr>
            <p:spPr>
              <a:xfrm>
                <a:off x="2208413" y="1965258"/>
                <a:ext cx="46551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200" b="1" dirty="0">
                    <a:solidFill>
                      <a:schemeClr val="bg1"/>
                    </a:solidFill>
                  </a:rPr>
                  <a:t>Parsnips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344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67FCC23-014A-E2FB-861A-9441A906219A}"/>
              </a:ext>
            </a:extLst>
          </p:cNvPr>
          <p:cNvSpPr/>
          <p:nvPr/>
        </p:nvSpPr>
        <p:spPr>
          <a:xfrm>
            <a:off x="-10690" y="4747372"/>
            <a:ext cx="9154690" cy="95821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Parsnips provide several important minerals.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Magnesium is important for nerve and muscle function, energy production and healthy bones. Phosphorus also plays a role in bones and teeth. </a:t>
            </a: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                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F57CC9B-9FA1-4EF9-B584-2B4E1F66D1EF}"/>
              </a:ext>
            </a:extLst>
          </p:cNvPr>
          <p:cNvGrpSpPr/>
          <p:nvPr/>
        </p:nvGrpSpPr>
        <p:grpSpPr>
          <a:xfrm>
            <a:off x="-10690" y="0"/>
            <a:ext cx="9180513" cy="4466667"/>
            <a:chOff x="-10690" y="0"/>
            <a:chExt cx="9180513" cy="4466667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72E73D53-9D2A-4076-BF75-0694FD1923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10690" y="0"/>
              <a:ext cx="9180513" cy="4466667"/>
            </a:xfrm>
            <a:prstGeom prst="rect">
              <a:avLst/>
            </a:prstGeom>
          </p:spPr>
        </p:pic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61DC41A-1245-4A70-8479-05B20D804CE4}"/>
                </a:ext>
              </a:extLst>
            </p:cNvPr>
            <p:cNvGrpSpPr/>
            <p:nvPr/>
          </p:nvGrpSpPr>
          <p:grpSpPr>
            <a:xfrm>
              <a:off x="-10690" y="1488191"/>
              <a:ext cx="9180513" cy="1629966"/>
              <a:chOff x="-10690" y="1541352"/>
              <a:chExt cx="9180513" cy="1629966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3E4644A-6DDE-4F39-B1C0-FE717615E6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0690" y="1541352"/>
                <a:ext cx="9180513" cy="1629966"/>
              </a:xfrm>
              <a:prstGeom prst="rect">
                <a:avLst/>
              </a:prstGeom>
              <a:solidFill>
                <a:srgbClr val="008000">
                  <a:alpha val="47451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B9B8CC5-D682-46BC-BCD1-EB93FAB043F5}"/>
                  </a:ext>
                </a:extLst>
              </p:cNvPr>
              <p:cNvSpPr/>
              <p:nvPr/>
            </p:nvSpPr>
            <p:spPr>
              <a:xfrm>
                <a:off x="-10690" y="1684553"/>
                <a:ext cx="9180513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09FB2A9-BFC0-4813-83A7-DA732BB77260}"/>
                  </a:ext>
                </a:extLst>
              </p:cNvPr>
              <p:cNvSpPr txBox="1"/>
              <p:nvPr/>
            </p:nvSpPr>
            <p:spPr>
              <a:xfrm>
                <a:off x="2208413" y="1965258"/>
                <a:ext cx="46551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200" b="1" dirty="0">
                    <a:solidFill>
                      <a:schemeClr val="bg1"/>
                    </a:solidFill>
                  </a:rPr>
                  <a:t>Parsnips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1922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67FCC23-014A-E2FB-861A-9441A906219A}"/>
              </a:ext>
            </a:extLst>
          </p:cNvPr>
          <p:cNvSpPr/>
          <p:nvPr/>
        </p:nvSpPr>
        <p:spPr>
          <a:xfrm>
            <a:off x="25823" y="4722717"/>
            <a:ext cx="9154690" cy="95821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Zinc supports immunity, wound-healing, growth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and the preservation of our sense of taste.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Potassium helps to lower blood pressure.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F57CC9B-9FA1-4EF9-B584-2B4E1F66D1EF}"/>
              </a:ext>
            </a:extLst>
          </p:cNvPr>
          <p:cNvGrpSpPr/>
          <p:nvPr/>
        </p:nvGrpSpPr>
        <p:grpSpPr>
          <a:xfrm>
            <a:off x="-10690" y="0"/>
            <a:ext cx="9180513" cy="4466667"/>
            <a:chOff x="-10690" y="0"/>
            <a:chExt cx="9180513" cy="4466667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72E73D53-9D2A-4076-BF75-0694FD1923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10690" y="0"/>
              <a:ext cx="9180513" cy="4466667"/>
            </a:xfrm>
            <a:prstGeom prst="rect">
              <a:avLst/>
            </a:prstGeom>
          </p:spPr>
        </p:pic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61DC41A-1245-4A70-8479-05B20D804CE4}"/>
                </a:ext>
              </a:extLst>
            </p:cNvPr>
            <p:cNvGrpSpPr/>
            <p:nvPr/>
          </p:nvGrpSpPr>
          <p:grpSpPr>
            <a:xfrm>
              <a:off x="-10690" y="1488191"/>
              <a:ext cx="9180513" cy="1629966"/>
              <a:chOff x="-10690" y="1541352"/>
              <a:chExt cx="9180513" cy="1629966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3E4644A-6DDE-4F39-B1C0-FE717615E6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0690" y="1541352"/>
                <a:ext cx="9180513" cy="1629966"/>
              </a:xfrm>
              <a:prstGeom prst="rect">
                <a:avLst/>
              </a:prstGeom>
              <a:solidFill>
                <a:srgbClr val="008000">
                  <a:alpha val="47451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B9B8CC5-D682-46BC-BCD1-EB93FAB043F5}"/>
                  </a:ext>
                </a:extLst>
              </p:cNvPr>
              <p:cNvSpPr/>
              <p:nvPr/>
            </p:nvSpPr>
            <p:spPr>
              <a:xfrm>
                <a:off x="-10690" y="1684553"/>
                <a:ext cx="9180513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09FB2A9-BFC0-4813-83A7-DA732BB77260}"/>
                  </a:ext>
                </a:extLst>
              </p:cNvPr>
              <p:cNvSpPr txBox="1"/>
              <p:nvPr/>
            </p:nvSpPr>
            <p:spPr>
              <a:xfrm>
                <a:off x="2208413" y="1965258"/>
                <a:ext cx="46551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200" b="1" dirty="0">
                    <a:solidFill>
                      <a:schemeClr val="bg1"/>
                    </a:solidFill>
                  </a:rPr>
                  <a:t>Parsnips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80345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0834" y="4760716"/>
            <a:ext cx="9180513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Parsnips are high in both soluble and insoluble fiber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to improve digestion, lower risk of diabetes and cancer,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feed healthy gut microbes and aid in </a:t>
            </a:r>
            <a:r>
              <a:rPr lang="en-US" sz="2200" b="1"/>
              <a:t>weight management.</a:t>
            </a:r>
            <a:endParaRPr lang="en-US" sz="2200" b="1" dirty="0"/>
          </a:p>
          <a:p>
            <a:r>
              <a:rPr lang="en-US" dirty="0"/>
              <a:t> </a:t>
            </a:r>
          </a:p>
          <a:p>
            <a:pPr lvl="0" algn="ctr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solidFill>
                <a:srgbClr val="000000"/>
              </a:solidFill>
              <a:latin typeface="Calibri" panose="020F0502020204030204" pitchFamily="34" charset="0"/>
              <a:cs typeface="Calibri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553CC2-7E38-4C6B-94E3-02BF41DA5B5E}"/>
              </a:ext>
            </a:extLst>
          </p:cNvPr>
          <p:cNvGrpSpPr/>
          <p:nvPr/>
        </p:nvGrpSpPr>
        <p:grpSpPr>
          <a:xfrm>
            <a:off x="-10690" y="0"/>
            <a:ext cx="9180513" cy="4466667"/>
            <a:chOff x="-10690" y="0"/>
            <a:chExt cx="9180513" cy="4466667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7C15E65-C8E7-4B55-9821-03CFC6762D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10690" y="0"/>
              <a:ext cx="9180513" cy="4466667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D40EAC8-0C29-4D51-9616-FDFB372D7742}"/>
                </a:ext>
              </a:extLst>
            </p:cNvPr>
            <p:cNvGrpSpPr/>
            <p:nvPr/>
          </p:nvGrpSpPr>
          <p:grpSpPr>
            <a:xfrm>
              <a:off x="-10690" y="1488191"/>
              <a:ext cx="9180513" cy="1629966"/>
              <a:chOff x="-10690" y="1541352"/>
              <a:chExt cx="9180513" cy="1629966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89AB392-401D-47FA-AF95-0FBF5EB2EA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0690" y="1541352"/>
                <a:ext cx="9180513" cy="1629966"/>
              </a:xfrm>
              <a:prstGeom prst="rect">
                <a:avLst/>
              </a:prstGeom>
              <a:solidFill>
                <a:srgbClr val="008000">
                  <a:alpha val="47451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D7040A4-F49A-4B76-BFEB-E7C891695946}"/>
                  </a:ext>
                </a:extLst>
              </p:cNvPr>
              <p:cNvSpPr/>
              <p:nvPr/>
            </p:nvSpPr>
            <p:spPr>
              <a:xfrm>
                <a:off x="-10690" y="1684553"/>
                <a:ext cx="9180513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143E7A9-8C04-4F83-9F2B-CA506F4B77CD}"/>
                  </a:ext>
                </a:extLst>
              </p:cNvPr>
              <p:cNvSpPr txBox="1"/>
              <p:nvPr/>
            </p:nvSpPr>
            <p:spPr>
              <a:xfrm>
                <a:off x="2208413" y="1965258"/>
                <a:ext cx="46551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200" b="1" dirty="0">
                    <a:solidFill>
                      <a:schemeClr val="bg1"/>
                    </a:solidFill>
                  </a:rPr>
                  <a:t>Parsnips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06570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690" y="4783481"/>
            <a:ext cx="9154690" cy="1023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Chop parsnips into soups or stews, or grate for making parsnip “rice.”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Roast or boil, mash like potatoes, peel into long strands to use like pasta,                   or slice raw for salads, slaws or with veggie dip.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4B3B8FD-28B8-49BD-AF1A-0BD21EB8204A}"/>
              </a:ext>
            </a:extLst>
          </p:cNvPr>
          <p:cNvGrpSpPr/>
          <p:nvPr/>
        </p:nvGrpSpPr>
        <p:grpSpPr>
          <a:xfrm>
            <a:off x="-10690" y="0"/>
            <a:ext cx="9180513" cy="4466667"/>
            <a:chOff x="-10690" y="0"/>
            <a:chExt cx="9180513" cy="4466667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7D23DFA6-E969-41B0-B460-62CFA95807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10690" y="0"/>
              <a:ext cx="9180513" cy="4466667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32F8218-9807-4037-9B2C-905A99071733}"/>
                </a:ext>
              </a:extLst>
            </p:cNvPr>
            <p:cNvGrpSpPr/>
            <p:nvPr/>
          </p:nvGrpSpPr>
          <p:grpSpPr>
            <a:xfrm>
              <a:off x="-10690" y="1488191"/>
              <a:ext cx="9180513" cy="1629966"/>
              <a:chOff x="-10690" y="1541352"/>
              <a:chExt cx="9180513" cy="1629966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C8CCB6A-1C22-43A3-91FF-C03DECF260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0690" y="1541352"/>
                <a:ext cx="9180513" cy="1629966"/>
              </a:xfrm>
              <a:prstGeom prst="rect">
                <a:avLst/>
              </a:prstGeom>
              <a:solidFill>
                <a:srgbClr val="008000">
                  <a:alpha val="47451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0753F2A-4A1D-46F4-95CC-453E15B269C4}"/>
                  </a:ext>
                </a:extLst>
              </p:cNvPr>
              <p:cNvSpPr/>
              <p:nvPr/>
            </p:nvSpPr>
            <p:spPr>
              <a:xfrm>
                <a:off x="-10690" y="1684553"/>
                <a:ext cx="9180513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2A3F346-6715-4B5D-A97C-52C02BD44F46}"/>
                  </a:ext>
                </a:extLst>
              </p:cNvPr>
              <p:cNvSpPr txBox="1"/>
              <p:nvPr/>
            </p:nvSpPr>
            <p:spPr>
              <a:xfrm>
                <a:off x="2208413" y="1965258"/>
                <a:ext cx="46551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200" b="1" dirty="0">
                    <a:solidFill>
                      <a:schemeClr val="bg1"/>
                    </a:solidFill>
                  </a:rPr>
                  <a:t>Parsnips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45058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64" y="4526283"/>
            <a:ext cx="9045383" cy="84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>
                <a:ea typeface="+mn-lt"/>
                <a:cs typeface="+mn-lt"/>
              </a:rPr>
              <a:t>For recipes go to any of these 3 websites</a:t>
            </a:r>
          </a:p>
          <a:p>
            <a:pPr algn="ctr">
              <a:lnSpc>
                <a:spcPct val="85000"/>
              </a:lnSpc>
            </a:pPr>
            <a:r>
              <a:rPr lang="en-US" sz="2200" b="1" dirty="0">
                <a:ea typeface="+mn-lt"/>
                <a:cs typeface="+mn-lt"/>
                <a:hlinkClick r:id="rId4"/>
              </a:rPr>
              <a:t>www.advancedhealth.com/healthy-bytes-initiative</a:t>
            </a:r>
            <a:r>
              <a:rPr lang="en-US" sz="2200" b="1" dirty="0">
                <a:ea typeface="+mn-lt"/>
                <a:cs typeface="+mn-lt"/>
              </a:rPr>
              <a:t> </a:t>
            </a:r>
          </a:p>
          <a:p>
            <a:pPr algn="ctr">
              <a:lnSpc>
                <a:spcPct val="85000"/>
              </a:lnSpc>
            </a:pPr>
            <a:r>
              <a:rPr lang="en-US" sz="2200" b="1" dirty="0">
                <a:ea typeface="+mn-lt"/>
                <a:cs typeface="+mn-lt"/>
                <a:hlinkClick r:id="rId5"/>
              </a:rPr>
              <a:t>www.coosheadfood.coop</a:t>
            </a:r>
            <a:r>
              <a:rPr lang="en-US" sz="2200" b="1" dirty="0">
                <a:ea typeface="+mn-lt"/>
                <a:cs typeface="+mn-lt"/>
              </a:rPr>
              <a:t> </a:t>
            </a:r>
          </a:p>
          <a:p>
            <a:pPr algn="ctr">
              <a:lnSpc>
                <a:spcPct val="85000"/>
              </a:lnSpc>
            </a:pPr>
            <a:r>
              <a:rPr lang="en-US" sz="2200" b="1" dirty="0">
                <a:ea typeface="+mn-lt"/>
                <a:cs typeface="+mn-lt"/>
                <a:hlinkClick r:id="rId6"/>
              </a:rPr>
              <a:t>https://extension.oregonstate.edu/coos/healthy-families-communities</a:t>
            </a:r>
            <a:r>
              <a:rPr lang="en-US" sz="2200" b="1" dirty="0">
                <a:ea typeface="+mn-lt"/>
                <a:cs typeface="+mn-lt"/>
              </a:rPr>
              <a:t>   </a:t>
            </a:r>
          </a:p>
          <a:p>
            <a:pPr algn="ctr">
              <a:lnSpc>
                <a:spcPct val="85000"/>
              </a:lnSpc>
            </a:pPr>
            <a:endParaRPr lang="en-US" sz="2200" b="1" dirty="0">
              <a:cs typeface="Calibri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A66C079-6763-4BA0-B658-632F8A5416E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4315"/>
          <a:stretch/>
        </p:blipFill>
        <p:spPr>
          <a:xfrm>
            <a:off x="-10690" y="0"/>
            <a:ext cx="9180513" cy="4273919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31BF1876-5045-426C-BB5D-F370660ACE77}"/>
              </a:ext>
            </a:extLst>
          </p:cNvPr>
          <p:cNvGrpSpPr/>
          <p:nvPr/>
        </p:nvGrpSpPr>
        <p:grpSpPr>
          <a:xfrm>
            <a:off x="-10690" y="1488191"/>
            <a:ext cx="9180513" cy="1629966"/>
            <a:chOff x="-10690" y="1541352"/>
            <a:chExt cx="9180513" cy="162996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04015D9-3F19-446B-8A72-5E6FFB0AA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690" y="1541352"/>
              <a:ext cx="9180513" cy="1629966"/>
            </a:xfrm>
            <a:prstGeom prst="rect">
              <a:avLst/>
            </a:prstGeom>
            <a:solidFill>
              <a:srgbClr val="008000">
                <a:alpha val="47451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09469D2-5DC2-4E71-9CF1-8200D07FACF3}"/>
                </a:ext>
              </a:extLst>
            </p:cNvPr>
            <p:cNvSpPr/>
            <p:nvPr/>
          </p:nvSpPr>
          <p:spPr>
            <a:xfrm>
              <a:off x="-10690" y="1684553"/>
              <a:ext cx="9180513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F6B6DCF-7865-4BBC-B6AB-2849C18C3A3C}"/>
                </a:ext>
              </a:extLst>
            </p:cNvPr>
            <p:cNvSpPr txBox="1"/>
            <p:nvPr/>
          </p:nvSpPr>
          <p:spPr>
            <a:xfrm>
              <a:off x="2208413" y="1965258"/>
              <a:ext cx="46551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>
                  <a:solidFill>
                    <a:schemeClr val="bg1"/>
                  </a:solidFill>
                </a:rPr>
                <a:t>Parsnips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3168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9513</TotalTime>
  <Words>424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285</cp:revision>
  <dcterms:created xsi:type="dcterms:W3CDTF">2019-07-30T22:09:55Z</dcterms:created>
  <dcterms:modified xsi:type="dcterms:W3CDTF">2023-02-21T19:37:25Z</dcterms:modified>
</cp:coreProperties>
</file>