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8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1" r:id="rId10"/>
    <p:sldId id="310" r:id="rId11"/>
    <p:sldId id="31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22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7/20/2023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Jicama (</a:t>
            </a:r>
            <a:r>
              <a:rPr lang="en-US" sz="1800" b="1" kern="140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Hik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a-ma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 is a Latin American vegetable is rich in prebiotics, fiber, </a:t>
            </a:r>
          </a:p>
          <a:p>
            <a:pPr algn="ctr"/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nutrients and water. Its slightly sweet, slightly nutty flavor makes it a unique </a:t>
            </a:r>
          </a:p>
          <a:p>
            <a:pPr algn="ctr"/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stand-alone snack or suited for an additional ingredient in a variety of dishes. 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endParaRPr lang="en-US" b="1" dirty="0"/>
          </a:p>
          <a:p>
            <a:pPr>
              <a:lnSpc>
                <a:spcPct val="85000"/>
              </a:lnSpc>
            </a:pPr>
            <a:r>
              <a:rPr lang="en-US" b="1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56807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660003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/>
              <a:t>Since jicama is porous, it picks up flavors easily.                                                              It can be marinated and added to recipes such as stir fry                                                     sauté over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en-US" sz="2200" b="1" dirty="0"/>
              <a:t>low heat until barely tender.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18555881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  <a:p>
            <a:pPr>
              <a:lnSpc>
                <a:spcPct val="85000"/>
              </a:lnSpc>
            </a:pPr>
            <a:r>
              <a:rPr lang="en-US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7B612E2-A010-32C1-7A29-BC44C63475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108" y="4594329"/>
            <a:ext cx="1182727" cy="1176630"/>
          </a:xfrm>
          <a:prstGeom prst="rect">
            <a:avLst/>
          </a:prstGeom>
        </p:spPr>
      </p:pic>
      <p:sp>
        <p:nvSpPr>
          <p:cNvPr id="7" name="Text Box 3">
            <a:extLst>
              <a:ext uri="{FF2B5EF4-FFF2-40B4-BE49-F238E27FC236}">
                <a16:creationId xmlns:a16="http://schemas.microsoft.com/office/drawing/2014/main" id="{47227312-5BB5-1C40-8310-30269B494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0596" y="4666229"/>
            <a:ext cx="7840738" cy="842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5000"/>
              </a:lnSpc>
            </a:pPr>
            <a:r>
              <a:rPr lang="en-US" sz="2000" b="1" dirty="0">
                <a:ea typeface="+mn-lt"/>
                <a:cs typeface="+mn-lt"/>
              </a:rPr>
              <a:t>For recipes, visit any of these 3 websites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www.advancedhealth.com/healthy-bytes-initiative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www.coosheadfood.coop/join-us </a:t>
            </a:r>
          </a:p>
          <a:p>
            <a:pPr>
              <a:lnSpc>
                <a:spcPct val="85000"/>
              </a:lnSpc>
            </a:pPr>
            <a:r>
              <a:rPr lang="en-US" sz="2000" b="1" dirty="0">
                <a:solidFill>
                  <a:srgbClr val="0070C0"/>
                </a:solidFill>
                <a:ea typeface="+mn-lt"/>
                <a:cs typeface="+mn-lt"/>
              </a:rPr>
              <a:t>https://extension.oregonstate.edu/coos/healthy-families-communities   </a:t>
            </a:r>
          </a:p>
          <a:p>
            <a:pPr algn="ctr">
              <a:lnSpc>
                <a:spcPct val="85000"/>
              </a:lnSpc>
            </a:pPr>
            <a:endParaRPr lang="en-US" sz="22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6520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637807" y="5107299"/>
            <a:ext cx="2280863" cy="75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1" dirty="0"/>
              <a:t> 6.4 gm fiber </a:t>
            </a:r>
          </a:p>
          <a:p>
            <a:pPr marL="342900" indent="-34290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0C105F-3855-7C25-5BF3-036A891BDC20}"/>
              </a:ext>
            </a:extLst>
          </p:cNvPr>
          <p:cNvSpPr/>
          <p:nvPr/>
        </p:nvSpPr>
        <p:spPr>
          <a:xfrm>
            <a:off x="1068158" y="4670658"/>
            <a:ext cx="7297298" cy="104797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cup fresh jicama provides:</a:t>
            </a:r>
          </a:p>
          <a:p>
            <a:pPr>
              <a:lnSpc>
                <a:spcPct val="90000"/>
              </a:lnSpc>
            </a:pPr>
            <a:endParaRPr lang="en-US" sz="300" b="1" kern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49 Calories </a:t>
            </a:r>
            <a:endParaRPr lang="en-US" sz="2200" b="1" kern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633095" indent="-23939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/>
                <a:cs typeface="Calibri"/>
              </a:rPr>
              <a:t>1 gm protein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65DE57-F0B0-BFD2-FC80-239A579CB4AC}"/>
              </a:ext>
            </a:extLst>
          </p:cNvPr>
          <p:cNvSpPr txBox="1"/>
          <p:nvPr/>
        </p:nvSpPr>
        <p:spPr>
          <a:xfrm>
            <a:off x="6113124" y="5017073"/>
            <a:ext cx="275861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No fat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/>
              <a:t>No cholesterol</a:t>
            </a:r>
          </a:p>
        </p:txBody>
      </p:sp>
    </p:spTree>
    <p:extLst>
      <p:ext uri="{BB962C8B-B14F-4D97-AF65-F5344CB8AC3E}">
        <p14:creationId xmlns:p14="http://schemas.microsoft.com/office/powerpoint/2010/main" val="36234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/>
              <a:t>  </a:t>
            </a:r>
            <a:r>
              <a:rPr lang="en-US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Jicama is high in vitamin C, a powerful antioxidant </a:t>
            </a:r>
          </a:p>
          <a:p>
            <a:pPr marL="278295" marR="0" indent="-278295" algn="ctr">
              <a:spcBef>
                <a:spcPts val="0"/>
              </a:spcBef>
              <a:spcAft>
                <a:spcPts val="1100"/>
              </a:spcAft>
            </a:pPr>
            <a:r>
              <a:rPr lang="en-US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that promotes healing, and maintains healthy skin, bones, and cartilage.</a:t>
            </a:r>
          </a:p>
          <a:p>
            <a:pPr marL="0" marR="0" indent="0" algn="l">
              <a:spcBef>
                <a:spcPts val="0"/>
              </a:spcBef>
              <a:spcAft>
                <a:spcPts val="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endParaRPr lang="en-US" dirty="0"/>
          </a:p>
          <a:p>
            <a:pPr>
              <a:lnSpc>
                <a:spcPct val="85000"/>
              </a:lnSpc>
            </a:pPr>
            <a:r>
              <a:rPr lang="en-US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112209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/>
              <a:t> Jicama contains vitamin B6, important for                                                                 healthy metabolism and mood regulation. </a:t>
            </a:r>
          </a:p>
          <a:p>
            <a:pPr algn="ctr"/>
            <a:endParaRPr lang="en-US" sz="2200" b="1" dirty="0"/>
          </a:p>
          <a:p>
            <a:pPr algn="ctr"/>
            <a:r>
              <a:rPr lang="en-US" sz="2200" b="1" dirty="0"/>
              <a:t> 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23563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8953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/>
              <a:t>Potassium in jicama maintains fluid levels, aids in muscle contractions,                  and promotes healthy blood pressure.</a:t>
            </a:r>
          </a:p>
          <a:p>
            <a:pPr algn="ctr"/>
            <a:endParaRPr lang="en-US" sz="2200" b="1" dirty="0"/>
          </a:p>
          <a:p>
            <a:pPr algn="ctr"/>
            <a:r>
              <a:rPr lang="en-US" sz="2200" b="1" dirty="0"/>
              <a:t> </a:t>
            </a:r>
          </a:p>
          <a:p>
            <a:pPr algn="ctr">
              <a:lnSpc>
                <a:spcPct val="85000"/>
              </a:lnSpc>
            </a:pPr>
            <a:r>
              <a:rPr lang="en-US" sz="2200" b="1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2596410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663530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/>
              <a:t>Jicama is a significant source of iron, needed for growth,                               development, and the creation of blood proteins                                                responsible for delivering oxygen in the body.</a:t>
            </a:r>
          </a:p>
          <a:p>
            <a:endParaRPr lang="en-US" sz="2200" b="1" dirty="0"/>
          </a:p>
          <a:p>
            <a:pPr>
              <a:lnSpc>
                <a:spcPct val="85000"/>
              </a:lnSpc>
            </a:pPr>
            <a:r>
              <a:rPr lang="en-US" sz="2200" b="1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1792462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684378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Jicama is also a source of the prebiotic fiber, </a:t>
            </a:r>
            <a:r>
              <a:rPr lang="en-US" sz="2200" b="1" i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inulin,</a:t>
            </a: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                                                       which may help with weight loss, boost mood                                                                  and lower the risk of certain chronic diseases.</a:t>
            </a:r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</a:pPr>
            <a:r>
              <a:rPr lang="en-US" sz="2200" b="1" kern="1400" dirty="0">
                <a:ln>
                  <a:noFill/>
                </a:ln>
                <a:solidFill>
                  <a:srgbClr val="000000"/>
                </a:solidFill>
                <a:effectLst/>
              </a:rPr>
              <a:t> </a:t>
            </a:r>
          </a:p>
          <a:p>
            <a:pPr algn="ctr"/>
            <a:endParaRPr lang="en-US" sz="2200" b="1" dirty="0"/>
          </a:p>
          <a:p>
            <a:pPr algn="ctr">
              <a:lnSpc>
                <a:spcPct val="85000"/>
              </a:lnSpc>
            </a:pPr>
            <a:r>
              <a:rPr lang="en-US" sz="2200" b="1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1322359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/>
              <a:t>Jicama is traditionally eaten raw, peeled and sliced into strips,                                           usually with lemon or lime juice and seasoned with chili powder. </a:t>
            </a:r>
          </a:p>
          <a:p>
            <a:r>
              <a:rPr lang="en-US" sz="2200" b="1" dirty="0"/>
              <a:t> </a:t>
            </a:r>
          </a:p>
          <a:p>
            <a:pPr>
              <a:lnSpc>
                <a:spcPct val="85000"/>
              </a:lnSpc>
            </a:pPr>
            <a:r>
              <a:rPr lang="en-US" sz="2200" b="1" dirty="0"/>
              <a:t> </a:t>
            </a:r>
          </a:p>
          <a:p>
            <a:pPr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985299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31" y="4746524"/>
            <a:ext cx="8904849" cy="991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2200" b="1" dirty="0"/>
              <a:t>Jicama can also be sliced thin and added to sandwiches                                                   or to replace the tortilla in tacos. Cube and toss in salads for a crunch. </a:t>
            </a:r>
            <a:endParaRPr lang="en-US" altLang="en-US" sz="2200" b="1" dirty="0">
              <a:ea typeface="+mn-lt"/>
              <a:cs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EE2F21-9DDF-4843-B60B-58E967F887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676" y="6172200"/>
            <a:ext cx="2087563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EE222B-D314-4B50-A6F3-8A5A098C72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55" b="17955"/>
          <a:stretch/>
        </p:blipFill>
        <p:spPr>
          <a:xfrm>
            <a:off x="-28722" y="0"/>
            <a:ext cx="9201444" cy="4428309"/>
          </a:xfrm>
          <a:prstGeom prst="rect">
            <a:avLst/>
          </a:prstGeom>
        </p:spPr>
      </p:pic>
      <p:sp>
        <p:nvSpPr>
          <p:cNvPr id="15" name="Rectangle 5">
            <a:extLst>
              <a:ext uri="{FF2B5EF4-FFF2-40B4-BE49-F238E27FC236}">
                <a16:creationId xmlns:a16="http://schemas.microsoft.com/office/drawing/2014/main" id="{D411EA3B-69B6-4F87-BD07-2C4B376CB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9050" y="1126536"/>
            <a:ext cx="9163050" cy="2193526"/>
          </a:xfrm>
          <a:prstGeom prst="rect">
            <a:avLst/>
          </a:prstGeom>
          <a:solidFill>
            <a:srgbClr val="0070C0">
              <a:alpha val="5499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WordArt 2" descr="Jicama">
            <a:extLst>
              <a:ext uri="{FF2B5EF4-FFF2-40B4-BE49-F238E27FC236}">
                <a16:creationId xmlns:a16="http://schemas.microsoft.com/office/drawing/2014/main" id="{2A964AC2-6EE6-5EE4-37B9-11795762028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52756" y="1567648"/>
            <a:ext cx="7381982" cy="11477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b="1" kern="10" spc="0" dirty="0">
                <a:ln w="6350" algn="ctr">
                  <a:solidFill>
                    <a:srgbClr val="D8D8D8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29783" dir="1514402" algn="ctr" rotWithShape="0">
                    <a:srgbClr val="000000">
                      <a:alpha val="50000"/>
                    </a:srgbClr>
                  </a:outerShdw>
                </a:effectLst>
                <a:latin typeface="Arial Black" panose="020B0A04020102020204" pitchFamily="34" charset="0"/>
              </a:rPr>
              <a:t>Jicama</a:t>
            </a:r>
          </a:p>
        </p:txBody>
      </p:sp>
    </p:spTree>
    <p:extLst>
      <p:ext uri="{BB962C8B-B14F-4D97-AF65-F5344CB8AC3E}">
        <p14:creationId xmlns:p14="http://schemas.microsoft.com/office/powerpoint/2010/main" val="1649842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9720</TotalTime>
  <Words>491</Words>
  <Application>Microsoft Office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306</cp:revision>
  <dcterms:created xsi:type="dcterms:W3CDTF">2019-07-30T22:09:55Z</dcterms:created>
  <dcterms:modified xsi:type="dcterms:W3CDTF">2023-07-20T21:51:46Z</dcterms:modified>
</cp:coreProperties>
</file>