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13" r:id="rId2"/>
    <p:sldId id="303" r:id="rId3"/>
    <p:sldId id="314" r:id="rId4"/>
    <p:sldId id="315" r:id="rId5"/>
    <p:sldId id="316" r:id="rId6"/>
    <p:sldId id="317" r:id="rId7"/>
    <p:sldId id="318" r:id="rId8"/>
    <p:sldId id="31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7AEC2"/>
    <a:srgbClr val="008000"/>
    <a:srgbClr val="007A00"/>
    <a:srgbClr val="33CC33"/>
    <a:srgbClr val="00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22" autoAdjust="0"/>
    <p:restoredTop sz="94660"/>
  </p:normalViewPr>
  <p:slideViewPr>
    <p:cSldViewPr snapToGrid="0">
      <p:cViewPr varScale="1">
        <p:scale>
          <a:sx n="100" d="100"/>
          <a:sy n="100" d="100"/>
        </p:scale>
        <p:origin x="1194"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68323329-70FB-4730-9B80-EA7CE49FE7F4}" type="datetimeFigureOut">
              <a:rPr lang="en-US" smtClean="0"/>
              <a:t>8/28/2023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009D6-5FB4-4138-BC85-6ACBEB716B3F}" type="slidenum">
              <a:rPr lang="en-US" smtClean="0"/>
              <a:t>‹#›</a:t>
            </a:fld>
            <a:endParaRPr lang="en-US" dirty="0"/>
          </a:p>
        </p:txBody>
      </p:sp>
    </p:spTree>
    <p:extLst>
      <p:ext uri="{BB962C8B-B14F-4D97-AF65-F5344CB8AC3E}">
        <p14:creationId xmlns:p14="http://schemas.microsoft.com/office/powerpoint/2010/main" val="16075625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323329-70FB-4730-9B80-EA7CE49FE7F4}" type="datetimeFigureOut">
              <a:rPr lang="en-US" smtClean="0"/>
              <a:t>8/28/2023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009D6-5FB4-4138-BC85-6ACBEB716B3F}" type="slidenum">
              <a:rPr lang="en-US" smtClean="0"/>
              <a:t>‹#›</a:t>
            </a:fld>
            <a:endParaRPr lang="en-US" dirty="0"/>
          </a:p>
        </p:txBody>
      </p:sp>
    </p:spTree>
    <p:extLst>
      <p:ext uri="{BB962C8B-B14F-4D97-AF65-F5344CB8AC3E}">
        <p14:creationId xmlns:p14="http://schemas.microsoft.com/office/powerpoint/2010/main" val="120060884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323329-70FB-4730-9B80-EA7CE49FE7F4}" type="datetimeFigureOut">
              <a:rPr lang="en-US" smtClean="0"/>
              <a:t>8/28/2023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009D6-5FB4-4138-BC85-6ACBEB716B3F}" type="slidenum">
              <a:rPr lang="en-US" smtClean="0"/>
              <a:t>‹#›</a:t>
            </a:fld>
            <a:endParaRPr lang="en-US" dirty="0"/>
          </a:p>
        </p:txBody>
      </p:sp>
    </p:spTree>
    <p:extLst>
      <p:ext uri="{BB962C8B-B14F-4D97-AF65-F5344CB8AC3E}">
        <p14:creationId xmlns:p14="http://schemas.microsoft.com/office/powerpoint/2010/main" val="31737931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68323329-70FB-4730-9B80-EA7CE49FE7F4}" type="datetimeFigureOut">
              <a:rPr lang="en-US" smtClean="0"/>
              <a:t>8/28/2023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009D6-5FB4-4138-BC85-6ACBEB716B3F}" type="slidenum">
              <a:rPr lang="en-US" smtClean="0"/>
              <a:t>‹#›</a:t>
            </a:fld>
            <a:endParaRPr lang="en-US" dirty="0"/>
          </a:p>
        </p:txBody>
      </p:sp>
    </p:spTree>
    <p:extLst>
      <p:ext uri="{BB962C8B-B14F-4D97-AF65-F5344CB8AC3E}">
        <p14:creationId xmlns:p14="http://schemas.microsoft.com/office/powerpoint/2010/main" val="15638192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68323329-70FB-4730-9B80-EA7CE49FE7F4}" type="datetimeFigureOut">
              <a:rPr lang="en-US" smtClean="0"/>
              <a:t>8/28/2023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18009D6-5FB4-4138-BC85-6ACBEB716B3F}" type="slidenum">
              <a:rPr lang="en-US" smtClean="0"/>
              <a:t>‹#›</a:t>
            </a:fld>
            <a:endParaRPr lang="en-US" dirty="0"/>
          </a:p>
        </p:txBody>
      </p:sp>
    </p:spTree>
    <p:extLst>
      <p:ext uri="{BB962C8B-B14F-4D97-AF65-F5344CB8AC3E}">
        <p14:creationId xmlns:p14="http://schemas.microsoft.com/office/powerpoint/2010/main" val="40462577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68323329-70FB-4730-9B80-EA7CE49FE7F4}" type="datetimeFigureOut">
              <a:rPr lang="en-US" smtClean="0"/>
              <a:t>8/28/2023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8009D6-5FB4-4138-BC85-6ACBEB716B3F}" type="slidenum">
              <a:rPr lang="en-US" smtClean="0"/>
              <a:t>‹#›</a:t>
            </a:fld>
            <a:endParaRPr lang="en-US" dirty="0"/>
          </a:p>
        </p:txBody>
      </p:sp>
    </p:spTree>
    <p:extLst>
      <p:ext uri="{BB962C8B-B14F-4D97-AF65-F5344CB8AC3E}">
        <p14:creationId xmlns:p14="http://schemas.microsoft.com/office/powerpoint/2010/main" val="28018594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68323329-70FB-4730-9B80-EA7CE49FE7F4}" type="datetimeFigureOut">
              <a:rPr lang="en-US" smtClean="0"/>
              <a:t>8/28/2023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18009D6-5FB4-4138-BC85-6ACBEB716B3F}" type="slidenum">
              <a:rPr lang="en-US" smtClean="0"/>
              <a:t>‹#›</a:t>
            </a:fld>
            <a:endParaRPr lang="en-US" dirty="0"/>
          </a:p>
        </p:txBody>
      </p:sp>
    </p:spTree>
    <p:extLst>
      <p:ext uri="{BB962C8B-B14F-4D97-AF65-F5344CB8AC3E}">
        <p14:creationId xmlns:p14="http://schemas.microsoft.com/office/powerpoint/2010/main" val="24822198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68323329-70FB-4730-9B80-EA7CE49FE7F4}" type="datetimeFigureOut">
              <a:rPr lang="en-US" smtClean="0"/>
              <a:t>8/28/2023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18009D6-5FB4-4138-BC85-6ACBEB716B3F}" type="slidenum">
              <a:rPr lang="en-US" smtClean="0"/>
              <a:t>‹#›</a:t>
            </a:fld>
            <a:endParaRPr lang="en-US" dirty="0"/>
          </a:p>
        </p:txBody>
      </p:sp>
    </p:spTree>
    <p:extLst>
      <p:ext uri="{BB962C8B-B14F-4D97-AF65-F5344CB8AC3E}">
        <p14:creationId xmlns:p14="http://schemas.microsoft.com/office/powerpoint/2010/main" val="39498855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323329-70FB-4730-9B80-EA7CE49FE7F4}" type="datetimeFigureOut">
              <a:rPr lang="en-US" smtClean="0"/>
              <a:t>8/28/2023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18009D6-5FB4-4138-BC85-6ACBEB716B3F}" type="slidenum">
              <a:rPr lang="en-US" smtClean="0"/>
              <a:t>‹#›</a:t>
            </a:fld>
            <a:endParaRPr lang="en-US" dirty="0"/>
          </a:p>
        </p:txBody>
      </p:sp>
    </p:spTree>
    <p:extLst>
      <p:ext uri="{BB962C8B-B14F-4D97-AF65-F5344CB8AC3E}">
        <p14:creationId xmlns:p14="http://schemas.microsoft.com/office/powerpoint/2010/main" val="31386852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323329-70FB-4730-9B80-EA7CE49FE7F4}" type="datetimeFigureOut">
              <a:rPr lang="en-US" smtClean="0"/>
              <a:t>8/28/2023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8009D6-5FB4-4138-BC85-6ACBEB716B3F}" type="slidenum">
              <a:rPr lang="en-US" smtClean="0"/>
              <a:t>‹#›</a:t>
            </a:fld>
            <a:endParaRPr lang="en-US" dirty="0"/>
          </a:p>
        </p:txBody>
      </p:sp>
    </p:spTree>
    <p:extLst>
      <p:ext uri="{BB962C8B-B14F-4D97-AF65-F5344CB8AC3E}">
        <p14:creationId xmlns:p14="http://schemas.microsoft.com/office/powerpoint/2010/main" val="9950071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68323329-70FB-4730-9B80-EA7CE49FE7F4}" type="datetimeFigureOut">
              <a:rPr lang="en-US" smtClean="0"/>
              <a:t>8/28/2023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18009D6-5FB4-4138-BC85-6ACBEB716B3F}" type="slidenum">
              <a:rPr lang="en-US" smtClean="0"/>
              <a:t>‹#›</a:t>
            </a:fld>
            <a:endParaRPr lang="en-US" dirty="0"/>
          </a:p>
        </p:txBody>
      </p:sp>
    </p:spTree>
    <p:extLst>
      <p:ext uri="{BB962C8B-B14F-4D97-AF65-F5344CB8AC3E}">
        <p14:creationId xmlns:p14="http://schemas.microsoft.com/office/powerpoint/2010/main" val="7633626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323329-70FB-4730-9B80-EA7CE49FE7F4}" type="datetimeFigureOut">
              <a:rPr lang="en-US" smtClean="0"/>
              <a:t>8/28/2023</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8009D6-5FB4-4138-BC85-6ACBEB716B3F}" type="slidenum">
              <a:rPr lang="en-US" smtClean="0"/>
              <a:t>‹#›</a:t>
            </a:fld>
            <a:endParaRPr lang="en-US" dirty="0"/>
          </a:p>
        </p:txBody>
      </p:sp>
    </p:spTree>
    <p:extLst>
      <p:ext uri="{BB962C8B-B14F-4D97-AF65-F5344CB8AC3E}">
        <p14:creationId xmlns:p14="http://schemas.microsoft.com/office/powerpoint/2010/main" val="21496057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jpeg"/></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8"/>
          <p:cNvSpPr>
            <a:spLocks noChangeArrowheads="1"/>
          </p:cNvSpPr>
          <p:nvPr/>
        </p:nvSpPr>
        <p:spPr bwMode="auto">
          <a:xfrm>
            <a:off x="0" y="5936979"/>
            <a:ext cx="9180513" cy="991492"/>
          </a:xfrm>
          <a:prstGeom prst="rect">
            <a:avLst/>
          </a:prstGeom>
          <a:solidFill>
            <a:srgbClr val="D9D9D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8" name="Text Box 6"/>
          <p:cNvSpPr txBox="1">
            <a:spLocks noChangeArrowheads="1"/>
          </p:cNvSpPr>
          <p:nvPr/>
        </p:nvSpPr>
        <p:spPr bwMode="auto">
          <a:xfrm>
            <a:off x="4932193" y="6185105"/>
            <a:ext cx="3887073" cy="60204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For more information, visit our website: </a:t>
            </a: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www.advancedhealth.com/healthy-bytes-initiative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142" y="6086653"/>
            <a:ext cx="2189386" cy="700497"/>
          </a:xfrm>
          <a:prstGeom prst="rect">
            <a:avLst/>
          </a:prstGeom>
        </p:spPr>
      </p:pic>
      <p:pic>
        <p:nvPicPr>
          <p:cNvPr id="3" name="Picture 2">
            <a:extLst>
              <a:ext uri="{FF2B5EF4-FFF2-40B4-BE49-F238E27FC236}">
                <a16:creationId xmlns:a16="http://schemas.microsoft.com/office/drawing/2014/main" id="{2EEE2F21-9DDF-4843-B60B-58E967F8878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0676" y="6172200"/>
            <a:ext cx="2087563" cy="5715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pic>
        <p:nvPicPr>
          <p:cNvPr id="4" name="Picture 3">
            <a:extLst>
              <a:ext uri="{FF2B5EF4-FFF2-40B4-BE49-F238E27FC236}">
                <a16:creationId xmlns:a16="http://schemas.microsoft.com/office/drawing/2014/main" id="{91EE222B-D314-4B50-A6F3-8A5A098C729A}"/>
              </a:ext>
            </a:extLst>
          </p:cNvPr>
          <p:cNvPicPr>
            <a:picLocks noChangeAspect="1"/>
          </p:cNvPicPr>
          <p:nvPr/>
        </p:nvPicPr>
        <p:blipFill>
          <a:blip r:embed="rId4">
            <a:extLst>
              <a:ext uri="{28A0092B-C50C-407E-A947-70E740481C1C}">
                <a14:useLocalDpi xmlns:a14="http://schemas.microsoft.com/office/drawing/2010/main" val="0"/>
              </a:ext>
            </a:extLst>
          </a:blip>
          <a:srcRect t="31123" b="31123"/>
          <a:stretch/>
        </p:blipFill>
        <p:spPr>
          <a:xfrm>
            <a:off x="-10466" y="0"/>
            <a:ext cx="9201444" cy="4428309"/>
          </a:xfrm>
          <a:prstGeom prst="rect">
            <a:avLst/>
          </a:prstGeom>
        </p:spPr>
      </p:pic>
      <p:sp>
        <p:nvSpPr>
          <p:cNvPr id="15" name="Rectangle 5">
            <a:extLst>
              <a:ext uri="{FF2B5EF4-FFF2-40B4-BE49-F238E27FC236}">
                <a16:creationId xmlns:a16="http://schemas.microsoft.com/office/drawing/2014/main" id="{D411EA3B-69B6-4F87-BD07-2C4B376CBB8F}"/>
              </a:ext>
            </a:extLst>
          </p:cNvPr>
          <p:cNvSpPr>
            <a:spLocks noChangeArrowheads="1"/>
          </p:cNvSpPr>
          <p:nvPr/>
        </p:nvSpPr>
        <p:spPr bwMode="auto">
          <a:xfrm>
            <a:off x="-19051" y="1285785"/>
            <a:ext cx="9199563" cy="2193526"/>
          </a:xfrm>
          <a:prstGeom prst="rect">
            <a:avLst/>
          </a:prstGeom>
          <a:solidFill>
            <a:srgbClr val="D7AEC2">
              <a:alpha val="54902"/>
            </a:srgbClr>
          </a:solidFill>
          <a:ln>
            <a:noFill/>
          </a:ln>
          <a:effectLst/>
        </p:spPr>
        <p:txBody>
          <a:bodyPr vert="horz" wrap="square" lIns="36576" tIns="36576" rIns="36576" bIns="36576" numCol="1" anchor="t" anchorCtr="0" compatLnSpc="1">
            <a:prstTxWarp prst="textNoShape">
              <a:avLst/>
            </a:prstTxWarp>
          </a:bodyPr>
          <a:lstStyle/>
          <a:p>
            <a:endParaRPr lang="en-US" dirty="0"/>
          </a:p>
        </p:txBody>
      </p:sp>
      <p:sp>
        <p:nvSpPr>
          <p:cNvPr id="5" name="Rectangle 4">
            <a:extLst>
              <a:ext uri="{FF2B5EF4-FFF2-40B4-BE49-F238E27FC236}">
                <a16:creationId xmlns:a16="http://schemas.microsoft.com/office/drawing/2014/main" id="{160C105F-3855-7C25-5BF3-036A891BDC20}"/>
              </a:ext>
            </a:extLst>
          </p:cNvPr>
          <p:cNvSpPr/>
          <p:nvPr/>
        </p:nvSpPr>
        <p:spPr>
          <a:xfrm>
            <a:off x="146229" y="4123225"/>
            <a:ext cx="8851541" cy="2536656"/>
          </a:xfrm>
          <a:prstGeom prst="rect">
            <a:avLst/>
          </a:prstGeom>
        </p:spPr>
        <p:txBody>
          <a:bodyPr wrap="square" lIns="91440" tIns="45720" rIns="91440" bIns="45720" anchor="t">
            <a:spAutoFit/>
          </a:bodyPr>
          <a:lstStyle/>
          <a:p>
            <a:pPr marL="0" marR="0" indent="0" algn="ctr">
              <a:lnSpc>
                <a:spcPct val="80000"/>
              </a:lnSpc>
              <a:spcBef>
                <a:spcPts val="0"/>
              </a:spcBef>
              <a:spcAft>
                <a:spcPts val="0"/>
              </a:spcAft>
            </a:pPr>
            <a:r>
              <a:rPr lang="en-US" sz="1800" b="1" kern="1400" dirty="0">
                <a:ln>
                  <a:noFill/>
                </a:ln>
                <a:solidFill>
                  <a:srgbClr val="008000"/>
                </a:solidFill>
                <a:effectLst/>
                <a:latin typeface="Calibri" panose="020F0502020204030204" pitchFamily="34" charset="0"/>
              </a:rPr>
              <a:t> </a:t>
            </a:r>
            <a:endParaRPr lang="en-US" sz="1800" kern="1400" dirty="0">
              <a:ln>
                <a:noFill/>
              </a:ln>
              <a:solidFill>
                <a:srgbClr val="000000"/>
              </a:solidFill>
              <a:effectLst/>
              <a:latin typeface="Calibri" panose="020F0502020204030204" pitchFamily="34" charset="0"/>
            </a:endParaRPr>
          </a:p>
          <a:p>
            <a:pPr marL="0" marR="0" indent="0" algn="ctr">
              <a:lnSpc>
                <a:spcPct val="80000"/>
              </a:lnSpc>
              <a:spcBef>
                <a:spcPts val="0"/>
              </a:spcBef>
              <a:spcAft>
                <a:spcPts val="0"/>
              </a:spcAft>
            </a:pPr>
            <a:r>
              <a:rPr lang="en-US" sz="2200" b="1" kern="1400" dirty="0">
                <a:ln>
                  <a:noFill/>
                </a:ln>
                <a:solidFill>
                  <a:srgbClr val="008000"/>
                </a:solidFill>
                <a:effectLst/>
                <a:latin typeface="Calibri" panose="020F0502020204030204" pitchFamily="34" charset="0"/>
              </a:rPr>
              <a:t> </a:t>
            </a:r>
            <a:endParaRPr lang="en-US" sz="2200" b="1" kern="1400" dirty="0">
              <a:ln>
                <a:noFill/>
              </a:ln>
              <a:solidFill>
                <a:srgbClr val="000000"/>
              </a:solidFill>
              <a:effectLst/>
              <a:latin typeface="Calibri" panose="020F0502020204030204" pitchFamily="34" charset="0"/>
            </a:endParaRPr>
          </a:p>
          <a:p>
            <a:pPr marL="0" marR="0" indent="0" algn="ctr">
              <a:lnSpc>
                <a:spcPct val="84000"/>
              </a:lnSpc>
              <a:spcBef>
                <a:spcPts val="0"/>
              </a:spcBef>
              <a:spcAft>
                <a:spcPts val="0"/>
              </a:spcAft>
            </a:pPr>
            <a:r>
              <a:rPr lang="en-US" sz="2200" b="1" kern="1400" dirty="0">
                <a:ln>
                  <a:noFill/>
                </a:ln>
                <a:solidFill>
                  <a:srgbClr val="000000"/>
                </a:solidFill>
                <a:effectLst/>
                <a:latin typeface="Calibri" panose="020F0502020204030204" pitchFamily="34" charset="0"/>
              </a:rPr>
              <a:t>This Asian vegetable is rich in vitamins, minerals, antioxidants and fiber. The strong tart taste pairs well with sweet fruits, and is often added to jams, sauces or pies, but also works well in savory foods. </a:t>
            </a:r>
          </a:p>
          <a:p>
            <a:pPr marL="0" marR="0" indent="0" algn="l">
              <a:spcBef>
                <a:spcPts val="0"/>
              </a:spcBef>
              <a:spcAft>
                <a:spcPts val="0"/>
              </a:spcAft>
            </a:pPr>
            <a:r>
              <a:rPr lang="en-US" sz="1800" kern="1400" dirty="0">
                <a:ln>
                  <a:noFill/>
                </a:ln>
                <a:solidFill>
                  <a:srgbClr val="000000"/>
                </a:solidFill>
                <a:effectLst/>
                <a:latin typeface="Calibri" panose="020F0502020204030204" pitchFamily="34" charset="0"/>
              </a:rPr>
              <a:t> </a:t>
            </a:r>
          </a:p>
          <a:p>
            <a:pPr algn="ctr">
              <a:lnSpc>
                <a:spcPct val="84000"/>
              </a:lnSpc>
            </a:pPr>
            <a:r>
              <a:rPr lang="en-US" sz="2200" b="1" kern="1400" dirty="0">
                <a:ln>
                  <a:noFill/>
                </a:ln>
                <a:solidFill>
                  <a:srgbClr val="000000"/>
                </a:solidFill>
                <a:effectLst/>
                <a:latin typeface="Calibri" panose="020F0502020204030204" pitchFamily="34" charset="0"/>
              </a:rPr>
              <a:t> </a:t>
            </a:r>
          </a:p>
          <a:p>
            <a:pPr marL="0" marR="0" indent="0" algn="ctr">
              <a:lnSpc>
                <a:spcPct val="84000"/>
              </a:lnSpc>
              <a:spcBef>
                <a:spcPts val="0"/>
              </a:spcBef>
              <a:spcAft>
                <a:spcPts val="0"/>
              </a:spcAft>
            </a:pPr>
            <a:r>
              <a:rPr lang="en-US" sz="1800" b="1" kern="1400" dirty="0">
                <a:ln>
                  <a:noFill/>
                </a:ln>
                <a:solidFill>
                  <a:srgbClr val="000000"/>
                </a:solidFill>
                <a:effectLst/>
                <a:latin typeface="Calibri" panose="020F0502020204030204" pitchFamily="34" charset="0"/>
              </a:rPr>
              <a:t> </a:t>
            </a:r>
          </a:p>
          <a:p>
            <a:pPr algn="ctr">
              <a:lnSpc>
                <a:spcPct val="90000"/>
              </a:lnSpc>
            </a:pPr>
            <a:endParaRPr lang="en-US" sz="2200" b="1" kern="1400" dirty="0">
              <a:solidFill>
                <a:srgbClr val="000000"/>
              </a:solidFill>
              <a:latin typeface="Calibri"/>
              <a:cs typeface="Calibri"/>
            </a:endParaRPr>
          </a:p>
        </p:txBody>
      </p:sp>
      <p:sp>
        <p:nvSpPr>
          <p:cNvPr id="12" name="WordArt 2" descr="Jicama">
            <a:extLst>
              <a:ext uri="{FF2B5EF4-FFF2-40B4-BE49-F238E27FC236}">
                <a16:creationId xmlns:a16="http://schemas.microsoft.com/office/drawing/2014/main" id="{4E2F9085-1872-167E-6A2C-4150E271D32B}"/>
              </a:ext>
            </a:extLst>
          </p:cNvPr>
          <p:cNvSpPr>
            <a:spLocks noChangeArrowheads="1" noChangeShapeType="1" noTextEdit="1"/>
          </p:cNvSpPr>
          <p:nvPr/>
        </p:nvSpPr>
        <p:spPr bwMode="auto">
          <a:xfrm>
            <a:off x="509945" y="1737171"/>
            <a:ext cx="8101012" cy="1147762"/>
          </a:xfrm>
          <a:prstGeom prst="rect">
            <a:avLst/>
          </a:prstGeom>
        </p:spPr>
        <p:txBody>
          <a:bodyPr wrap="none" fromWordArt="1">
            <a:prstTxWarp prst="textPlain">
              <a:avLst>
                <a:gd name="adj" fmla="val 50000"/>
              </a:avLst>
            </a:prstTxWarp>
          </a:bodyPr>
          <a:lstStyle/>
          <a:p>
            <a:pPr algn="ctr" rtl="0">
              <a:buNone/>
            </a:pPr>
            <a:r>
              <a:rPr lang="en-US" sz="3600" b="1" kern="10" spc="0" dirty="0">
                <a:ln w="6350" algn="ctr">
                  <a:solidFill>
                    <a:srgbClr val="D8D8D8"/>
                  </a:solidFill>
                  <a:round/>
                  <a:headEnd/>
                  <a:tailEnd/>
                </a:ln>
                <a:solidFill>
                  <a:srgbClr val="FFFFFF"/>
                </a:solidFill>
                <a:effectLst>
                  <a:outerShdw dist="29783" dir="1514402" algn="ctr" rotWithShape="0">
                    <a:srgbClr val="000000">
                      <a:alpha val="50000"/>
                    </a:srgbClr>
                  </a:outerShdw>
                </a:effectLst>
                <a:latin typeface="Arial Black" panose="020B0A04020102020204" pitchFamily="34" charset="0"/>
              </a:rPr>
              <a:t>Rhubarb</a:t>
            </a:r>
          </a:p>
        </p:txBody>
      </p:sp>
    </p:spTree>
    <p:extLst>
      <p:ext uri="{BB962C8B-B14F-4D97-AF65-F5344CB8AC3E}">
        <p14:creationId xmlns:p14="http://schemas.microsoft.com/office/powerpoint/2010/main" val="12284132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8"/>
          <p:cNvSpPr>
            <a:spLocks noChangeArrowheads="1"/>
          </p:cNvSpPr>
          <p:nvPr/>
        </p:nvSpPr>
        <p:spPr bwMode="auto">
          <a:xfrm>
            <a:off x="0" y="5936979"/>
            <a:ext cx="9180513" cy="991492"/>
          </a:xfrm>
          <a:prstGeom prst="rect">
            <a:avLst/>
          </a:prstGeom>
          <a:solidFill>
            <a:srgbClr val="D9D9D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8" name="Text Box 6"/>
          <p:cNvSpPr txBox="1">
            <a:spLocks noChangeArrowheads="1"/>
          </p:cNvSpPr>
          <p:nvPr/>
        </p:nvSpPr>
        <p:spPr bwMode="auto">
          <a:xfrm>
            <a:off x="4927056" y="6175961"/>
            <a:ext cx="3887073" cy="60204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For more information, visit our website: </a:t>
            </a: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www.advancedhealth.com/healthy-bytes-initiative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142" y="6086653"/>
            <a:ext cx="2189386" cy="700497"/>
          </a:xfrm>
          <a:prstGeom prst="rect">
            <a:avLst/>
          </a:prstGeom>
        </p:spPr>
      </p:pic>
      <p:sp>
        <p:nvSpPr>
          <p:cNvPr id="11" name="Text Box 3"/>
          <p:cNvSpPr txBox="1">
            <a:spLocks noChangeArrowheads="1"/>
          </p:cNvSpPr>
          <p:nvPr/>
        </p:nvSpPr>
        <p:spPr bwMode="auto">
          <a:xfrm>
            <a:off x="3637807" y="5107299"/>
            <a:ext cx="2280863" cy="756271"/>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285750" indent="-285750">
              <a:buFont typeface="Arial" panose="020B0604020202020204" pitchFamily="34" charset="0"/>
              <a:buChar char="•"/>
            </a:pPr>
            <a:r>
              <a:rPr lang="en-US" sz="2200" b="1" dirty="0"/>
              <a:t> 2 gm fiber </a:t>
            </a:r>
          </a:p>
          <a:p>
            <a:pPr algn="ctr" eaLnBrk="0" fontAlgn="base" hangingPunct="0">
              <a:lnSpc>
                <a:spcPct val="85000"/>
              </a:lnSpc>
              <a:spcBef>
                <a:spcPct val="0"/>
              </a:spcBef>
              <a:spcAft>
                <a:spcPct val="0"/>
              </a:spcAft>
            </a:pPr>
            <a:endParaRPr lang="en-US" altLang="en-US" sz="2200" b="1" dirty="0">
              <a:ea typeface="+mn-lt"/>
              <a:cs typeface="+mn-lt"/>
            </a:endParaRPr>
          </a:p>
        </p:txBody>
      </p:sp>
      <p:pic>
        <p:nvPicPr>
          <p:cNvPr id="3" name="Picture 2">
            <a:extLst>
              <a:ext uri="{FF2B5EF4-FFF2-40B4-BE49-F238E27FC236}">
                <a16:creationId xmlns:a16="http://schemas.microsoft.com/office/drawing/2014/main" id="{2EEE2F21-9DDF-4843-B60B-58E967F8878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0676" y="6172200"/>
            <a:ext cx="2087563" cy="5715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a:extLst>
              <a:ext uri="{FF2B5EF4-FFF2-40B4-BE49-F238E27FC236}">
                <a16:creationId xmlns:a16="http://schemas.microsoft.com/office/drawing/2014/main" id="{160C105F-3855-7C25-5BF3-036A891BDC20}"/>
              </a:ext>
            </a:extLst>
          </p:cNvPr>
          <p:cNvSpPr/>
          <p:nvPr/>
        </p:nvSpPr>
        <p:spPr>
          <a:xfrm>
            <a:off x="1068158" y="4670658"/>
            <a:ext cx="7297298" cy="1047979"/>
          </a:xfrm>
          <a:prstGeom prst="rect">
            <a:avLst/>
          </a:prstGeom>
        </p:spPr>
        <p:txBody>
          <a:bodyPr wrap="square" lIns="91440" tIns="45720" rIns="91440" bIns="45720" anchor="t">
            <a:spAutoFit/>
          </a:bodyPr>
          <a:lstStyle/>
          <a:p>
            <a:pPr algn="ctr">
              <a:lnSpc>
                <a:spcPct val="90000"/>
              </a:lnSpc>
            </a:pPr>
            <a:r>
              <a:rPr lang="en-US" sz="2200" b="1" kern="1400" dirty="0">
                <a:solidFill>
                  <a:srgbClr val="000000"/>
                </a:solidFill>
                <a:latin typeface="Calibri"/>
                <a:cs typeface="Calibri"/>
              </a:rPr>
              <a:t>1 cup of raw diced rhubarb provides:</a:t>
            </a:r>
          </a:p>
          <a:p>
            <a:pPr>
              <a:lnSpc>
                <a:spcPct val="90000"/>
              </a:lnSpc>
            </a:pPr>
            <a:endParaRPr lang="en-US" sz="300" b="1" kern="1400" dirty="0">
              <a:solidFill>
                <a:srgbClr val="000000"/>
              </a:solidFill>
              <a:latin typeface="Calibri" panose="020F0502020204030204" pitchFamily="34" charset="0"/>
            </a:endParaRPr>
          </a:p>
          <a:p>
            <a:pPr marL="633095" indent="-239395">
              <a:lnSpc>
                <a:spcPct val="90000"/>
              </a:lnSpc>
              <a:buFont typeface="Arial" panose="020B0604020202020204" pitchFamily="34" charset="0"/>
              <a:buChar char="•"/>
            </a:pPr>
            <a:r>
              <a:rPr lang="en-US" sz="2200" b="1" kern="1400" dirty="0">
                <a:solidFill>
                  <a:srgbClr val="000000"/>
                </a:solidFill>
                <a:latin typeface="Calibri"/>
                <a:cs typeface="Calibri"/>
              </a:rPr>
              <a:t>26 Calories </a:t>
            </a:r>
            <a:endParaRPr lang="en-US" sz="2200" b="1" kern="1400" dirty="0">
              <a:solidFill>
                <a:srgbClr val="000000"/>
              </a:solidFill>
              <a:latin typeface="Calibri" panose="020F0502020204030204" pitchFamily="34" charset="0"/>
              <a:cs typeface="Calibri" panose="020F0502020204030204" pitchFamily="34" charset="0"/>
            </a:endParaRPr>
          </a:p>
          <a:p>
            <a:pPr marL="633095" indent="-239395">
              <a:lnSpc>
                <a:spcPct val="90000"/>
              </a:lnSpc>
              <a:buFont typeface="Arial" panose="020B0604020202020204" pitchFamily="34" charset="0"/>
              <a:buChar char="•"/>
            </a:pPr>
            <a:r>
              <a:rPr lang="en-US" sz="2200" b="1" kern="1400" dirty="0">
                <a:solidFill>
                  <a:srgbClr val="000000"/>
                </a:solidFill>
                <a:latin typeface="Calibri"/>
                <a:cs typeface="Calibri"/>
              </a:rPr>
              <a:t>1 gm protein</a:t>
            </a:r>
          </a:p>
        </p:txBody>
      </p:sp>
      <p:sp>
        <p:nvSpPr>
          <p:cNvPr id="7" name="TextBox 6">
            <a:extLst>
              <a:ext uri="{FF2B5EF4-FFF2-40B4-BE49-F238E27FC236}">
                <a16:creationId xmlns:a16="http://schemas.microsoft.com/office/drawing/2014/main" id="{AE65DE57-F0B0-BFD2-FC80-239A579CB4AC}"/>
              </a:ext>
            </a:extLst>
          </p:cNvPr>
          <p:cNvSpPr txBox="1"/>
          <p:nvPr/>
        </p:nvSpPr>
        <p:spPr>
          <a:xfrm>
            <a:off x="6113124" y="5017073"/>
            <a:ext cx="2758611" cy="769441"/>
          </a:xfrm>
          <a:prstGeom prst="rect">
            <a:avLst/>
          </a:prstGeom>
          <a:noFill/>
        </p:spPr>
        <p:txBody>
          <a:bodyPr wrap="square" rtlCol="0">
            <a:spAutoFit/>
          </a:bodyPr>
          <a:lstStyle/>
          <a:p>
            <a:pPr marL="342900" indent="-342900">
              <a:buFont typeface="Arial" panose="020B0604020202020204" pitchFamily="34" charset="0"/>
              <a:buChar char="•"/>
            </a:pPr>
            <a:r>
              <a:rPr lang="en-US" sz="2200" b="1" dirty="0"/>
              <a:t>No fat</a:t>
            </a:r>
          </a:p>
          <a:p>
            <a:pPr marL="342900" indent="-342900">
              <a:buFont typeface="Arial" panose="020B0604020202020204" pitchFamily="34" charset="0"/>
              <a:buChar char="•"/>
            </a:pPr>
            <a:r>
              <a:rPr lang="en-US" sz="2200" b="1" dirty="0"/>
              <a:t>No cholesterol</a:t>
            </a:r>
          </a:p>
        </p:txBody>
      </p:sp>
      <p:pic>
        <p:nvPicPr>
          <p:cNvPr id="13" name="Picture 12">
            <a:extLst>
              <a:ext uri="{FF2B5EF4-FFF2-40B4-BE49-F238E27FC236}">
                <a16:creationId xmlns:a16="http://schemas.microsoft.com/office/drawing/2014/main" id="{F7702155-C544-4E61-973B-E6D42FAC5111}"/>
              </a:ext>
            </a:extLst>
          </p:cNvPr>
          <p:cNvPicPr>
            <a:picLocks noChangeAspect="1"/>
          </p:cNvPicPr>
          <p:nvPr/>
        </p:nvPicPr>
        <p:blipFill>
          <a:blip r:embed="rId4">
            <a:extLst>
              <a:ext uri="{28A0092B-C50C-407E-A947-70E740481C1C}">
                <a14:useLocalDpi xmlns:a14="http://schemas.microsoft.com/office/drawing/2010/main" val="0"/>
              </a:ext>
            </a:extLst>
          </a:blip>
          <a:srcRect t="31123" b="31123"/>
          <a:stretch/>
        </p:blipFill>
        <p:spPr>
          <a:xfrm>
            <a:off x="-10466" y="0"/>
            <a:ext cx="9201444" cy="4428309"/>
          </a:xfrm>
          <a:prstGeom prst="rect">
            <a:avLst/>
          </a:prstGeom>
        </p:spPr>
      </p:pic>
      <p:sp>
        <p:nvSpPr>
          <p:cNvPr id="14" name="Rectangle 5">
            <a:extLst>
              <a:ext uri="{FF2B5EF4-FFF2-40B4-BE49-F238E27FC236}">
                <a16:creationId xmlns:a16="http://schemas.microsoft.com/office/drawing/2014/main" id="{C3D8A410-E988-478C-A1E9-657EF053E8B3}"/>
              </a:ext>
            </a:extLst>
          </p:cNvPr>
          <p:cNvSpPr>
            <a:spLocks noChangeArrowheads="1"/>
          </p:cNvSpPr>
          <p:nvPr/>
        </p:nvSpPr>
        <p:spPr bwMode="auto">
          <a:xfrm>
            <a:off x="-19051" y="1285785"/>
            <a:ext cx="9199563" cy="2193526"/>
          </a:xfrm>
          <a:prstGeom prst="rect">
            <a:avLst/>
          </a:prstGeom>
          <a:solidFill>
            <a:srgbClr val="D7AEC2">
              <a:alpha val="54902"/>
            </a:srgbClr>
          </a:solidFill>
          <a:ln>
            <a:noFill/>
          </a:ln>
          <a:effectLst/>
        </p:spPr>
        <p:txBody>
          <a:bodyPr vert="horz" wrap="square" lIns="36576" tIns="36576" rIns="36576" bIns="36576" numCol="1" anchor="t" anchorCtr="0" compatLnSpc="1">
            <a:prstTxWarp prst="textNoShape">
              <a:avLst/>
            </a:prstTxWarp>
          </a:bodyPr>
          <a:lstStyle/>
          <a:p>
            <a:endParaRPr lang="en-US" dirty="0"/>
          </a:p>
        </p:txBody>
      </p:sp>
      <p:sp>
        <p:nvSpPr>
          <p:cNvPr id="16" name="WordArt 2" descr="Jicama">
            <a:extLst>
              <a:ext uri="{FF2B5EF4-FFF2-40B4-BE49-F238E27FC236}">
                <a16:creationId xmlns:a16="http://schemas.microsoft.com/office/drawing/2014/main" id="{DDB8387D-DC5D-463D-B3A6-B06ADE8FD04A}"/>
              </a:ext>
            </a:extLst>
          </p:cNvPr>
          <p:cNvSpPr>
            <a:spLocks noChangeArrowheads="1" noChangeShapeType="1" noTextEdit="1"/>
          </p:cNvSpPr>
          <p:nvPr/>
        </p:nvSpPr>
        <p:spPr bwMode="auto">
          <a:xfrm>
            <a:off x="509945" y="1737171"/>
            <a:ext cx="8101012" cy="1147762"/>
          </a:xfrm>
          <a:prstGeom prst="rect">
            <a:avLst/>
          </a:prstGeom>
        </p:spPr>
        <p:txBody>
          <a:bodyPr wrap="none" fromWordArt="1">
            <a:prstTxWarp prst="textPlain">
              <a:avLst>
                <a:gd name="adj" fmla="val 50000"/>
              </a:avLst>
            </a:prstTxWarp>
          </a:bodyPr>
          <a:lstStyle/>
          <a:p>
            <a:pPr algn="ctr" rtl="0">
              <a:buNone/>
            </a:pPr>
            <a:r>
              <a:rPr lang="en-US" sz="3600" b="1" kern="10" spc="0" dirty="0">
                <a:ln w="6350" algn="ctr">
                  <a:solidFill>
                    <a:srgbClr val="D8D8D8"/>
                  </a:solidFill>
                  <a:round/>
                  <a:headEnd/>
                  <a:tailEnd/>
                </a:ln>
                <a:solidFill>
                  <a:srgbClr val="FFFFFF"/>
                </a:solidFill>
                <a:effectLst>
                  <a:outerShdw dist="29783" dir="1514402" algn="ctr" rotWithShape="0">
                    <a:srgbClr val="000000">
                      <a:alpha val="50000"/>
                    </a:srgbClr>
                  </a:outerShdw>
                </a:effectLst>
                <a:latin typeface="Arial Black" panose="020B0A04020102020204" pitchFamily="34" charset="0"/>
              </a:rPr>
              <a:t>Rhubarb</a:t>
            </a:r>
          </a:p>
        </p:txBody>
      </p:sp>
    </p:spTree>
    <p:extLst>
      <p:ext uri="{BB962C8B-B14F-4D97-AF65-F5344CB8AC3E}">
        <p14:creationId xmlns:p14="http://schemas.microsoft.com/office/powerpoint/2010/main" val="362345905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8"/>
          <p:cNvSpPr>
            <a:spLocks noChangeArrowheads="1"/>
          </p:cNvSpPr>
          <p:nvPr/>
        </p:nvSpPr>
        <p:spPr bwMode="auto">
          <a:xfrm>
            <a:off x="0" y="5936979"/>
            <a:ext cx="9180513" cy="991492"/>
          </a:xfrm>
          <a:prstGeom prst="rect">
            <a:avLst/>
          </a:prstGeom>
          <a:solidFill>
            <a:srgbClr val="D9D9D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8" name="Text Box 6"/>
          <p:cNvSpPr txBox="1">
            <a:spLocks noChangeArrowheads="1"/>
          </p:cNvSpPr>
          <p:nvPr/>
        </p:nvSpPr>
        <p:spPr bwMode="auto">
          <a:xfrm>
            <a:off x="4927056" y="6175961"/>
            <a:ext cx="3887073" cy="60204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For more information, visit our website: </a:t>
            </a: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www.advancedhealth.com/healthy-bytes-initiative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142" y="6086653"/>
            <a:ext cx="2189386" cy="700497"/>
          </a:xfrm>
          <a:prstGeom prst="rect">
            <a:avLst/>
          </a:prstGeom>
        </p:spPr>
      </p:pic>
      <p:pic>
        <p:nvPicPr>
          <p:cNvPr id="3" name="Picture 2">
            <a:extLst>
              <a:ext uri="{FF2B5EF4-FFF2-40B4-BE49-F238E27FC236}">
                <a16:creationId xmlns:a16="http://schemas.microsoft.com/office/drawing/2014/main" id="{2EEE2F21-9DDF-4843-B60B-58E967F8878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0676" y="6172200"/>
            <a:ext cx="2087563" cy="5715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a:extLst>
              <a:ext uri="{FF2B5EF4-FFF2-40B4-BE49-F238E27FC236}">
                <a16:creationId xmlns:a16="http://schemas.microsoft.com/office/drawing/2014/main" id="{160C105F-3855-7C25-5BF3-036A891BDC20}"/>
              </a:ext>
            </a:extLst>
          </p:cNvPr>
          <p:cNvSpPr/>
          <p:nvPr/>
        </p:nvSpPr>
        <p:spPr>
          <a:xfrm>
            <a:off x="-28722" y="4622645"/>
            <a:ext cx="9172722" cy="886140"/>
          </a:xfrm>
          <a:prstGeom prst="rect">
            <a:avLst/>
          </a:prstGeom>
        </p:spPr>
        <p:txBody>
          <a:bodyPr wrap="square" lIns="91440" tIns="45720" rIns="91440" bIns="45720" anchor="t">
            <a:spAutoFit/>
          </a:bodyPr>
          <a:lstStyle/>
          <a:p>
            <a:pPr marL="0" marR="0" indent="0" algn="ctr">
              <a:lnSpc>
                <a:spcPct val="80000"/>
              </a:lnSpc>
              <a:spcBef>
                <a:spcPts val="0"/>
              </a:spcBef>
              <a:spcAft>
                <a:spcPts val="0"/>
              </a:spcAft>
            </a:pPr>
            <a:r>
              <a:rPr lang="en-US" sz="1800" b="1" kern="1400" dirty="0">
                <a:ln>
                  <a:noFill/>
                </a:ln>
                <a:solidFill>
                  <a:srgbClr val="008000"/>
                </a:solidFill>
                <a:effectLst/>
                <a:latin typeface="Calibri" panose="020F0502020204030204" pitchFamily="34" charset="0"/>
              </a:rPr>
              <a:t> </a:t>
            </a:r>
            <a:endParaRPr lang="en-US" sz="1800" kern="1400" dirty="0">
              <a:ln>
                <a:noFill/>
              </a:ln>
              <a:solidFill>
                <a:srgbClr val="000000"/>
              </a:solidFill>
              <a:effectLst/>
              <a:latin typeface="Calibri" panose="020F0502020204030204" pitchFamily="34" charset="0"/>
            </a:endParaRPr>
          </a:p>
          <a:p>
            <a:pPr marL="278295" marR="0" indent="-278295" algn="ctr">
              <a:lnSpc>
                <a:spcPct val="84000"/>
              </a:lnSpc>
              <a:spcBef>
                <a:spcPts val="0"/>
              </a:spcBef>
              <a:spcAft>
                <a:spcPts val="1100"/>
              </a:spcAft>
            </a:pPr>
            <a:r>
              <a:rPr lang="en-US" sz="1800" kern="1400" dirty="0">
                <a:ln>
                  <a:noFill/>
                </a:ln>
                <a:solidFill>
                  <a:srgbClr val="000000"/>
                </a:solidFill>
                <a:effectLst/>
                <a:latin typeface="Calibri" panose="020F0502020204030204" pitchFamily="34" charset="0"/>
              </a:rPr>
              <a:t>     </a:t>
            </a:r>
            <a:r>
              <a:rPr lang="en-US" sz="2200" b="1" kern="1400" dirty="0">
                <a:ln>
                  <a:noFill/>
                </a:ln>
                <a:solidFill>
                  <a:srgbClr val="000000"/>
                </a:solidFill>
                <a:effectLst/>
                <a:latin typeface="Calibri" panose="020F0502020204030204" pitchFamily="34" charset="0"/>
              </a:rPr>
              <a:t>Rhubarb is high in vitamin K, essential for blood clotting </a:t>
            </a:r>
            <a:r>
              <a:rPr lang="en-US" sz="2200" b="1" kern="1400" dirty="0">
                <a:solidFill>
                  <a:srgbClr val="000000"/>
                </a:solidFill>
                <a:latin typeface="Calibri" panose="020F0502020204030204" pitchFamily="34" charset="0"/>
              </a:rPr>
              <a:t>                                 </a:t>
            </a:r>
            <a:r>
              <a:rPr lang="en-US" sz="2200" b="1" kern="1400" dirty="0">
                <a:ln>
                  <a:noFill/>
                </a:ln>
                <a:solidFill>
                  <a:srgbClr val="000000"/>
                </a:solidFill>
                <a:effectLst/>
                <a:latin typeface="Calibri" panose="020F0502020204030204" pitchFamily="34" charset="0"/>
              </a:rPr>
              <a:t>and bone, muscle, and cartilage health</a:t>
            </a:r>
            <a:r>
              <a:rPr lang="en-US" sz="2200" b="1" kern="1400" dirty="0">
                <a:solidFill>
                  <a:srgbClr val="000000"/>
                </a:solidFill>
                <a:latin typeface="Calibri" panose="020F0502020204030204" pitchFamily="34" charset="0"/>
              </a:rPr>
              <a:t>.</a:t>
            </a:r>
            <a:endParaRPr lang="en-US" sz="2200" b="1" kern="1400" dirty="0">
              <a:solidFill>
                <a:srgbClr val="000000"/>
              </a:solidFill>
              <a:latin typeface="Calibri"/>
              <a:cs typeface="Calibri"/>
            </a:endParaRPr>
          </a:p>
        </p:txBody>
      </p:sp>
      <p:pic>
        <p:nvPicPr>
          <p:cNvPr id="10" name="Picture 9">
            <a:extLst>
              <a:ext uri="{FF2B5EF4-FFF2-40B4-BE49-F238E27FC236}">
                <a16:creationId xmlns:a16="http://schemas.microsoft.com/office/drawing/2014/main" id="{B30F2561-55DD-4E83-BE4C-EEE44352D895}"/>
              </a:ext>
            </a:extLst>
          </p:cNvPr>
          <p:cNvPicPr>
            <a:picLocks noChangeAspect="1"/>
          </p:cNvPicPr>
          <p:nvPr/>
        </p:nvPicPr>
        <p:blipFill>
          <a:blip r:embed="rId4">
            <a:extLst>
              <a:ext uri="{28A0092B-C50C-407E-A947-70E740481C1C}">
                <a14:useLocalDpi xmlns:a14="http://schemas.microsoft.com/office/drawing/2010/main" val="0"/>
              </a:ext>
            </a:extLst>
          </a:blip>
          <a:srcRect t="31123" b="31123"/>
          <a:stretch/>
        </p:blipFill>
        <p:spPr>
          <a:xfrm>
            <a:off x="-10466" y="0"/>
            <a:ext cx="9201444" cy="4428309"/>
          </a:xfrm>
          <a:prstGeom prst="rect">
            <a:avLst/>
          </a:prstGeom>
        </p:spPr>
      </p:pic>
      <p:sp>
        <p:nvSpPr>
          <p:cNvPr id="11" name="Rectangle 5">
            <a:extLst>
              <a:ext uri="{FF2B5EF4-FFF2-40B4-BE49-F238E27FC236}">
                <a16:creationId xmlns:a16="http://schemas.microsoft.com/office/drawing/2014/main" id="{C7E98B26-E9D9-4B8A-AE1C-D5CF2B79BD38}"/>
              </a:ext>
            </a:extLst>
          </p:cNvPr>
          <p:cNvSpPr>
            <a:spLocks noChangeArrowheads="1"/>
          </p:cNvSpPr>
          <p:nvPr/>
        </p:nvSpPr>
        <p:spPr bwMode="auto">
          <a:xfrm>
            <a:off x="-19051" y="1285785"/>
            <a:ext cx="9199563" cy="2193526"/>
          </a:xfrm>
          <a:prstGeom prst="rect">
            <a:avLst/>
          </a:prstGeom>
          <a:solidFill>
            <a:srgbClr val="D7AEC2">
              <a:alpha val="54902"/>
            </a:srgbClr>
          </a:solidFill>
          <a:ln>
            <a:noFill/>
          </a:ln>
          <a:effectLst/>
        </p:spPr>
        <p:txBody>
          <a:bodyPr vert="horz" wrap="square" lIns="36576" tIns="36576" rIns="36576" bIns="36576" numCol="1" anchor="t" anchorCtr="0" compatLnSpc="1">
            <a:prstTxWarp prst="textNoShape">
              <a:avLst/>
            </a:prstTxWarp>
          </a:bodyPr>
          <a:lstStyle/>
          <a:p>
            <a:endParaRPr lang="en-US" dirty="0"/>
          </a:p>
        </p:txBody>
      </p:sp>
      <p:sp>
        <p:nvSpPr>
          <p:cNvPr id="13" name="WordArt 2" descr="Jicama">
            <a:extLst>
              <a:ext uri="{FF2B5EF4-FFF2-40B4-BE49-F238E27FC236}">
                <a16:creationId xmlns:a16="http://schemas.microsoft.com/office/drawing/2014/main" id="{7F606747-8877-4E53-96F6-C19FDD09CD1F}"/>
              </a:ext>
            </a:extLst>
          </p:cNvPr>
          <p:cNvSpPr>
            <a:spLocks noChangeArrowheads="1" noChangeShapeType="1" noTextEdit="1"/>
          </p:cNvSpPr>
          <p:nvPr/>
        </p:nvSpPr>
        <p:spPr bwMode="auto">
          <a:xfrm>
            <a:off x="509945" y="1737171"/>
            <a:ext cx="8101012" cy="1147762"/>
          </a:xfrm>
          <a:prstGeom prst="rect">
            <a:avLst/>
          </a:prstGeom>
        </p:spPr>
        <p:txBody>
          <a:bodyPr wrap="none" fromWordArt="1">
            <a:prstTxWarp prst="textPlain">
              <a:avLst>
                <a:gd name="adj" fmla="val 50000"/>
              </a:avLst>
            </a:prstTxWarp>
          </a:bodyPr>
          <a:lstStyle/>
          <a:p>
            <a:pPr algn="ctr" rtl="0">
              <a:buNone/>
            </a:pPr>
            <a:r>
              <a:rPr lang="en-US" sz="3600" b="1" kern="10" spc="0" dirty="0">
                <a:ln w="6350" algn="ctr">
                  <a:solidFill>
                    <a:srgbClr val="D8D8D8"/>
                  </a:solidFill>
                  <a:round/>
                  <a:headEnd/>
                  <a:tailEnd/>
                </a:ln>
                <a:solidFill>
                  <a:srgbClr val="FFFFFF"/>
                </a:solidFill>
                <a:effectLst>
                  <a:outerShdw dist="29783" dir="1514402" algn="ctr" rotWithShape="0">
                    <a:srgbClr val="000000">
                      <a:alpha val="50000"/>
                    </a:srgbClr>
                  </a:outerShdw>
                </a:effectLst>
                <a:latin typeface="Arial Black" panose="020B0A04020102020204" pitchFamily="34" charset="0"/>
              </a:rPr>
              <a:t>Rhubarb</a:t>
            </a:r>
          </a:p>
        </p:txBody>
      </p:sp>
    </p:spTree>
    <p:extLst>
      <p:ext uri="{BB962C8B-B14F-4D97-AF65-F5344CB8AC3E}">
        <p14:creationId xmlns:p14="http://schemas.microsoft.com/office/powerpoint/2010/main" val="33865893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8"/>
          <p:cNvSpPr>
            <a:spLocks noChangeArrowheads="1"/>
          </p:cNvSpPr>
          <p:nvPr/>
        </p:nvSpPr>
        <p:spPr bwMode="auto">
          <a:xfrm>
            <a:off x="0" y="5936979"/>
            <a:ext cx="9180513" cy="991492"/>
          </a:xfrm>
          <a:prstGeom prst="rect">
            <a:avLst/>
          </a:prstGeom>
          <a:solidFill>
            <a:srgbClr val="D9D9D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8" name="Text Box 6"/>
          <p:cNvSpPr txBox="1">
            <a:spLocks noChangeArrowheads="1"/>
          </p:cNvSpPr>
          <p:nvPr/>
        </p:nvSpPr>
        <p:spPr bwMode="auto">
          <a:xfrm>
            <a:off x="4927056" y="6175961"/>
            <a:ext cx="3887073" cy="60204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For more information, visit our website: </a:t>
            </a: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www.advancedhealth.com/healthy-bytes-initiative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142" y="6086653"/>
            <a:ext cx="2189386" cy="700497"/>
          </a:xfrm>
          <a:prstGeom prst="rect">
            <a:avLst/>
          </a:prstGeom>
        </p:spPr>
      </p:pic>
      <p:pic>
        <p:nvPicPr>
          <p:cNvPr id="3" name="Picture 2">
            <a:extLst>
              <a:ext uri="{FF2B5EF4-FFF2-40B4-BE49-F238E27FC236}">
                <a16:creationId xmlns:a16="http://schemas.microsoft.com/office/drawing/2014/main" id="{2EEE2F21-9DDF-4843-B60B-58E967F8878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0676" y="6172200"/>
            <a:ext cx="2087563" cy="5715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a:extLst>
              <a:ext uri="{FF2B5EF4-FFF2-40B4-BE49-F238E27FC236}">
                <a16:creationId xmlns:a16="http://schemas.microsoft.com/office/drawing/2014/main" id="{160C105F-3855-7C25-5BF3-036A891BDC20}"/>
              </a:ext>
            </a:extLst>
          </p:cNvPr>
          <p:cNvSpPr/>
          <p:nvPr/>
        </p:nvSpPr>
        <p:spPr>
          <a:xfrm>
            <a:off x="-19051" y="4765520"/>
            <a:ext cx="9163051" cy="911660"/>
          </a:xfrm>
          <a:prstGeom prst="rect">
            <a:avLst/>
          </a:prstGeom>
        </p:spPr>
        <p:txBody>
          <a:bodyPr wrap="square" lIns="91440" tIns="45720" rIns="91440" bIns="45720" anchor="t">
            <a:spAutoFit/>
          </a:bodyPr>
          <a:lstStyle/>
          <a:p>
            <a:pPr marL="0" marR="0" indent="0" algn="ctr">
              <a:lnSpc>
                <a:spcPct val="80000"/>
              </a:lnSpc>
              <a:spcBef>
                <a:spcPts val="0"/>
              </a:spcBef>
              <a:spcAft>
                <a:spcPts val="0"/>
              </a:spcAft>
            </a:pPr>
            <a:r>
              <a:rPr lang="en-US" sz="1800" b="1" kern="1400" dirty="0">
                <a:ln>
                  <a:noFill/>
                </a:ln>
                <a:solidFill>
                  <a:srgbClr val="008000"/>
                </a:solidFill>
                <a:effectLst/>
                <a:latin typeface="Calibri" panose="020F0502020204030204" pitchFamily="34" charset="0"/>
              </a:rPr>
              <a:t> </a:t>
            </a:r>
            <a:r>
              <a:rPr lang="en-US" sz="2200" b="1" kern="1400" dirty="0">
                <a:ln>
                  <a:noFill/>
                </a:ln>
                <a:solidFill>
                  <a:srgbClr val="000000"/>
                </a:solidFill>
                <a:effectLst/>
                <a:latin typeface="Calibri" panose="020F0502020204030204" pitchFamily="34" charset="0"/>
              </a:rPr>
              <a:t>Rhubarb contains vitamin C which boosts collagen for wound-healing, </a:t>
            </a:r>
          </a:p>
          <a:p>
            <a:pPr marL="0" marR="0" indent="0" algn="ctr">
              <a:lnSpc>
                <a:spcPct val="80000"/>
              </a:lnSpc>
              <a:spcBef>
                <a:spcPts val="0"/>
              </a:spcBef>
              <a:spcAft>
                <a:spcPts val="0"/>
              </a:spcAft>
            </a:pPr>
            <a:r>
              <a:rPr lang="en-US" sz="2200" b="1" kern="1400" dirty="0">
                <a:ln>
                  <a:noFill/>
                </a:ln>
                <a:solidFill>
                  <a:srgbClr val="000000"/>
                </a:solidFill>
                <a:effectLst/>
                <a:latin typeface="Calibri" panose="020F0502020204030204" pitchFamily="34" charset="0"/>
              </a:rPr>
              <a:t>promotes iron absorption for oxygen transport,</a:t>
            </a:r>
          </a:p>
          <a:p>
            <a:pPr algn="ctr">
              <a:lnSpc>
                <a:spcPct val="80000"/>
              </a:lnSpc>
            </a:pPr>
            <a:r>
              <a:rPr lang="en-US" sz="2200" b="1" kern="1400" dirty="0">
                <a:solidFill>
                  <a:srgbClr val="000000"/>
                </a:solidFill>
                <a:latin typeface="Calibri" panose="020F0502020204030204" pitchFamily="34" charset="0"/>
              </a:rPr>
              <a:t>and supports immune function</a:t>
            </a:r>
            <a:r>
              <a:rPr lang="en-US" sz="2200" b="1" kern="1400" dirty="0">
                <a:ln>
                  <a:noFill/>
                </a:ln>
                <a:solidFill>
                  <a:srgbClr val="000000"/>
                </a:solidFill>
                <a:effectLst/>
                <a:latin typeface="Calibri" panose="020F0502020204030204" pitchFamily="34" charset="0"/>
              </a:rPr>
              <a:t>.</a:t>
            </a:r>
          </a:p>
        </p:txBody>
      </p:sp>
      <p:pic>
        <p:nvPicPr>
          <p:cNvPr id="10" name="Picture 9">
            <a:extLst>
              <a:ext uri="{FF2B5EF4-FFF2-40B4-BE49-F238E27FC236}">
                <a16:creationId xmlns:a16="http://schemas.microsoft.com/office/drawing/2014/main" id="{AF084728-2673-4E53-A41E-605117D3F142}"/>
              </a:ext>
            </a:extLst>
          </p:cNvPr>
          <p:cNvPicPr>
            <a:picLocks noChangeAspect="1"/>
          </p:cNvPicPr>
          <p:nvPr/>
        </p:nvPicPr>
        <p:blipFill>
          <a:blip r:embed="rId4">
            <a:extLst>
              <a:ext uri="{28A0092B-C50C-407E-A947-70E740481C1C}">
                <a14:useLocalDpi xmlns:a14="http://schemas.microsoft.com/office/drawing/2010/main" val="0"/>
              </a:ext>
            </a:extLst>
          </a:blip>
          <a:srcRect t="31123" b="31123"/>
          <a:stretch/>
        </p:blipFill>
        <p:spPr>
          <a:xfrm>
            <a:off x="-10466" y="0"/>
            <a:ext cx="9201444" cy="4428309"/>
          </a:xfrm>
          <a:prstGeom prst="rect">
            <a:avLst/>
          </a:prstGeom>
        </p:spPr>
      </p:pic>
      <p:sp>
        <p:nvSpPr>
          <p:cNvPr id="11" name="Rectangle 5">
            <a:extLst>
              <a:ext uri="{FF2B5EF4-FFF2-40B4-BE49-F238E27FC236}">
                <a16:creationId xmlns:a16="http://schemas.microsoft.com/office/drawing/2014/main" id="{DD6C6590-A48C-432A-B6E7-719861542105}"/>
              </a:ext>
            </a:extLst>
          </p:cNvPr>
          <p:cNvSpPr>
            <a:spLocks noChangeArrowheads="1"/>
          </p:cNvSpPr>
          <p:nvPr/>
        </p:nvSpPr>
        <p:spPr bwMode="auto">
          <a:xfrm>
            <a:off x="-19051" y="1285785"/>
            <a:ext cx="9199563" cy="2193526"/>
          </a:xfrm>
          <a:prstGeom prst="rect">
            <a:avLst/>
          </a:prstGeom>
          <a:solidFill>
            <a:srgbClr val="D7AEC2">
              <a:alpha val="54902"/>
            </a:srgbClr>
          </a:solidFill>
          <a:ln>
            <a:noFill/>
          </a:ln>
          <a:effectLst/>
        </p:spPr>
        <p:txBody>
          <a:bodyPr vert="horz" wrap="square" lIns="36576" tIns="36576" rIns="36576" bIns="36576" numCol="1" anchor="t" anchorCtr="0" compatLnSpc="1">
            <a:prstTxWarp prst="textNoShape">
              <a:avLst/>
            </a:prstTxWarp>
          </a:bodyPr>
          <a:lstStyle/>
          <a:p>
            <a:endParaRPr lang="en-US" dirty="0"/>
          </a:p>
        </p:txBody>
      </p:sp>
      <p:sp>
        <p:nvSpPr>
          <p:cNvPr id="13" name="WordArt 2" descr="Jicama">
            <a:extLst>
              <a:ext uri="{FF2B5EF4-FFF2-40B4-BE49-F238E27FC236}">
                <a16:creationId xmlns:a16="http://schemas.microsoft.com/office/drawing/2014/main" id="{070A86C2-5083-480D-AD3B-AC9655316D57}"/>
              </a:ext>
            </a:extLst>
          </p:cNvPr>
          <p:cNvSpPr>
            <a:spLocks noChangeArrowheads="1" noChangeShapeType="1" noTextEdit="1"/>
          </p:cNvSpPr>
          <p:nvPr/>
        </p:nvSpPr>
        <p:spPr bwMode="auto">
          <a:xfrm>
            <a:off x="509945" y="1737171"/>
            <a:ext cx="8101012" cy="1147762"/>
          </a:xfrm>
          <a:prstGeom prst="rect">
            <a:avLst/>
          </a:prstGeom>
        </p:spPr>
        <p:txBody>
          <a:bodyPr wrap="none" fromWordArt="1">
            <a:prstTxWarp prst="textPlain">
              <a:avLst>
                <a:gd name="adj" fmla="val 50000"/>
              </a:avLst>
            </a:prstTxWarp>
          </a:bodyPr>
          <a:lstStyle/>
          <a:p>
            <a:pPr algn="ctr" rtl="0">
              <a:buNone/>
            </a:pPr>
            <a:r>
              <a:rPr lang="en-US" sz="3600" b="1" kern="10" spc="0" dirty="0">
                <a:ln w="6350" algn="ctr">
                  <a:solidFill>
                    <a:srgbClr val="D8D8D8"/>
                  </a:solidFill>
                  <a:round/>
                  <a:headEnd/>
                  <a:tailEnd/>
                </a:ln>
                <a:solidFill>
                  <a:srgbClr val="FFFFFF"/>
                </a:solidFill>
                <a:effectLst>
                  <a:outerShdw dist="29783" dir="1514402" algn="ctr" rotWithShape="0">
                    <a:srgbClr val="000000">
                      <a:alpha val="50000"/>
                    </a:srgbClr>
                  </a:outerShdw>
                </a:effectLst>
                <a:latin typeface="Arial Black" panose="020B0A04020102020204" pitchFamily="34" charset="0"/>
              </a:rPr>
              <a:t>Rhubarb</a:t>
            </a:r>
          </a:p>
        </p:txBody>
      </p:sp>
    </p:spTree>
    <p:extLst>
      <p:ext uri="{BB962C8B-B14F-4D97-AF65-F5344CB8AC3E}">
        <p14:creationId xmlns:p14="http://schemas.microsoft.com/office/powerpoint/2010/main" val="41242642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8"/>
          <p:cNvSpPr>
            <a:spLocks noChangeArrowheads="1"/>
          </p:cNvSpPr>
          <p:nvPr/>
        </p:nvSpPr>
        <p:spPr bwMode="auto">
          <a:xfrm>
            <a:off x="0" y="5936979"/>
            <a:ext cx="9180513" cy="991492"/>
          </a:xfrm>
          <a:prstGeom prst="rect">
            <a:avLst/>
          </a:prstGeom>
          <a:solidFill>
            <a:srgbClr val="D9D9D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8" name="Text Box 6"/>
          <p:cNvSpPr txBox="1">
            <a:spLocks noChangeArrowheads="1"/>
          </p:cNvSpPr>
          <p:nvPr/>
        </p:nvSpPr>
        <p:spPr bwMode="auto">
          <a:xfrm>
            <a:off x="4927056" y="6175961"/>
            <a:ext cx="3887073" cy="60204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For more information, visit our website: </a:t>
            </a: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www.advancedhealth.com/healthy-bytes-initiative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142" y="6086653"/>
            <a:ext cx="2189386" cy="700497"/>
          </a:xfrm>
          <a:prstGeom prst="rect">
            <a:avLst/>
          </a:prstGeom>
        </p:spPr>
      </p:pic>
      <p:pic>
        <p:nvPicPr>
          <p:cNvPr id="3" name="Picture 2">
            <a:extLst>
              <a:ext uri="{FF2B5EF4-FFF2-40B4-BE49-F238E27FC236}">
                <a16:creationId xmlns:a16="http://schemas.microsoft.com/office/drawing/2014/main" id="{2EEE2F21-9DDF-4843-B60B-58E967F8878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0676" y="6172200"/>
            <a:ext cx="2087563" cy="5715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a:extLst>
              <a:ext uri="{FF2B5EF4-FFF2-40B4-BE49-F238E27FC236}">
                <a16:creationId xmlns:a16="http://schemas.microsoft.com/office/drawing/2014/main" id="{160C105F-3855-7C25-5BF3-036A891BDC20}"/>
              </a:ext>
            </a:extLst>
          </p:cNvPr>
          <p:cNvSpPr/>
          <p:nvPr/>
        </p:nvSpPr>
        <p:spPr>
          <a:xfrm>
            <a:off x="0" y="4663530"/>
            <a:ext cx="9143999" cy="948914"/>
          </a:xfrm>
          <a:prstGeom prst="rect">
            <a:avLst/>
          </a:prstGeom>
        </p:spPr>
        <p:txBody>
          <a:bodyPr wrap="square" lIns="91440" tIns="45720" rIns="91440" bIns="45720" anchor="t">
            <a:spAutoFit/>
          </a:bodyPr>
          <a:lstStyle/>
          <a:p>
            <a:pPr marL="278295" marR="0" indent="-278295" algn="ctr">
              <a:lnSpc>
                <a:spcPct val="84000"/>
              </a:lnSpc>
              <a:spcBef>
                <a:spcPts val="0"/>
              </a:spcBef>
              <a:spcAft>
                <a:spcPts val="1100"/>
              </a:spcAft>
            </a:pPr>
            <a:r>
              <a:rPr lang="en-US" sz="2200" b="1" kern="1400" dirty="0">
                <a:ln>
                  <a:noFill/>
                </a:ln>
                <a:solidFill>
                  <a:srgbClr val="000000"/>
                </a:solidFill>
                <a:effectLst/>
                <a:latin typeface="Calibri" panose="020F0502020204030204" pitchFamily="34" charset="0"/>
              </a:rPr>
              <a:t> Calcium in rhubarb improves bone density, and plays </a:t>
            </a:r>
            <a:r>
              <a:rPr lang="en-US" sz="2200" b="1" kern="1400" dirty="0">
                <a:solidFill>
                  <a:srgbClr val="000000"/>
                </a:solidFill>
                <a:latin typeface="Calibri" panose="020F0502020204030204" pitchFamily="34" charset="0"/>
              </a:rPr>
              <a:t>                                                       </a:t>
            </a:r>
            <a:r>
              <a:rPr lang="en-US" sz="2200" b="1" kern="1400" dirty="0">
                <a:ln>
                  <a:noFill/>
                </a:ln>
                <a:solidFill>
                  <a:srgbClr val="000000"/>
                </a:solidFill>
                <a:effectLst/>
                <a:latin typeface="Calibri" panose="020F0502020204030204" pitchFamily="34" charset="0"/>
              </a:rPr>
              <a:t>an important role in nerve signaling, circulation                                                          and hormone release throughout the body.</a:t>
            </a:r>
          </a:p>
        </p:txBody>
      </p:sp>
      <p:pic>
        <p:nvPicPr>
          <p:cNvPr id="10" name="Picture 9">
            <a:extLst>
              <a:ext uri="{FF2B5EF4-FFF2-40B4-BE49-F238E27FC236}">
                <a16:creationId xmlns:a16="http://schemas.microsoft.com/office/drawing/2014/main" id="{D2CCE1F9-D502-48CB-8A8A-6D13584C71EC}"/>
              </a:ext>
            </a:extLst>
          </p:cNvPr>
          <p:cNvPicPr>
            <a:picLocks noChangeAspect="1"/>
          </p:cNvPicPr>
          <p:nvPr/>
        </p:nvPicPr>
        <p:blipFill>
          <a:blip r:embed="rId4">
            <a:extLst>
              <a:ext uri="{28A0092B-C50C-407E-A947-70E740481C1C}">
                <a14:useLocalDpi xmlns:a14="http://schemas.microsoft.com/office/drawing/2010/main" val="0"/>
              </a:ext>
            </a:extLst>
          </a:blip>
          <a:srcRect t="31123" b="31123"/>
          <a:stretch/>
        </p:blipFill>
        <p:spPr>
          <a:xfrm>
            <a:off x="-10466" y="0"/>
            <a:ext cx="9201444" cy="4428309"/>
          </a:xfrm>
          <a:prstGeom prst="rect">
            <a:avLst/>
          </a:prstGeom>
        </p:spPr>
      </p:pic>
      <p:sp>
        <p:nvSpPr>
          <p:cNvPr id="11" name="Rectangle 5">
            <a:extLst>
              <a:ext uri="{FF2B5EF4-FFF2-40B4-BE49-F238E27FC236}">
                <a16:creationId xmlns:a16="http://schemas.microsoft.com/office/drawing/2014/main" id="{332E9C42-6352-4629-A431-60558AD87075}"/>
              </a:ext>
            </a:extLst>
          </p:cNvPr>
          <p:cNvSpPr>
            <a:spLocks noChangeArrowheads="1"/>
          </p:cNvSpPr>
          <p:nvPr/>
        </p:nvSpPr>
        <p:spPr bwMode="auto">
          <a:xfrm>
            <a:off x="-19051" y="1285785"/>
            <a:ext cx="9199563" cy="2193526"/>
          </a:xfrm>
          <a:prstGeom prst="rect">
            <a:avLst/>
          </a:prstGeom>
          <a:solidFill>
            <a:srgbClr val="D7AEC2">
              <a:alpha val="54902"/>
            </a:srgbClr>
          </a:solidFill>
          <a:ln>
            <a:noFill/>
          </a:ln>
          <a:effectLst/>
        </p:spPr>
        <p:txBody>
          <a:bodyPr vert="horz" wrap="square" lIns="36576" tIns="36576" rIns="36576" bIns="36576" numCol="1" anchor="t" anchorCtr="0" compatLnSpc="1">
            <a:prstTxWarp prst="textNoShape">
              <a:avLst/>
            </a:prstTxWarp>
          </a:bodyPr>
          <a:lstStyle/>
          <a:p>
            <a:endParaRPr lang="en-US" dirty="0"/>
          </a:p>
        </p:txBody>
      </p:sp>
      <p:sp>
        <p:nvSpPr>
          <p:cNvPr id="13" name="WordArt 2" descr="Jicama">
            <a:extLst>
              <a:ext uri="{FF2B5EF4-FFF2-40B4-BE49-F238E27FC236}">
                <a16:creationId xmlns:a16="http://schemas.microsoft.com/office/drawing/2014/main" id="{EE3E5EBB-CCE8-46BD-AE8D-73CEA027E316}"/>
              </a:ext>
            </a:extLst>
          </p:cNvPr>
          <p:cNvSpPr>
            <a:spLocks noChangeArrowheads="1" noChangeShapeType="1" noTextEdit="1"/>
          </p:cNvSpPr>
          <p:nvPr/>
        </p:nvSpPr>
        <p:spPr bwMode="auto">
          <a:xfrm>
            <a:off x="509945" y="1737171"/>
            <a:ext cx="8101012" cy="1147762"/>
          </a:xfrm>
          <a:prstGeom prst="rect">
            <a:avLst/>
          </a:prstGeom>
        </p:spPr>
        <p:txBody>
          <a:bodyPr wrap="none" fromWordArt="1">
            <a:prstTxWarp prst="textPlain">
              <a:avLst>
                <a:gd name="adj" fmla="val 50000"/>
              </a:avLst>
            </a:prstTxWarp>
          </a:bodyPr>
          <a:lstStyle/>
          <a:p>
            <a:pPr algn="ctr" rtl="0">
              <a:buNone/>
            </a:pPr>
            <a:r>
              <a:rPr lang="en-US" sz="3600" b="1" kern="10" spc="0" dirty="0">
                <a:ln w="6350" algn="ctr">
                  <a:solidFill>
                    <a:srgbClr val="D8D8D8"/>
                  </a:solidFill>
                  <a:round/>
                  <a:headEnd/>
                  <a:tailEnd/>
                </a:ln>
                <a:solidFill>
                  <a:srgbClr val="FFFFFF"/>
                </a:solidFill>
                <a:effectLst>
                  <a:outerShdw dist="29783" dir="1514402" algn="ctr" rotWithShape="0">
                    <a:srgbClr val="000000">
                      <a:alpha val="50000"/>
                    </a:srgbClr>
                  </a:outerShdw>
                </a:effectLst>
                <a:latin typeface="Arial Black" panose="020B0A04020102020204" pitchFamily="34" charset="0"/>
              </a:rPr>
              <a:t>Rhubarb</a:t>
            </a:r>
          </a:p>
        </p:txBody>
      </p:sp>
    </p:spTree>
    <p:extLst>
      <p:ext uri="{BB962C8B-B14F-4D97-AF65-F5344CB8AC3E}">
        <p14:creationId xmlns:p14="http://schemas.microsoft.com/office/powerpoint/2010/main" val="30707312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8"/>
          <p:cNvSpPr>
            <a:spLocks noChangeArrowheads="1"/>
          </p:cNvSpPr>
          <p:nvPr/>
        </p:nvSpPr>
        <p:spPr bwMode="auto">
          <a:xfrm>
            <a:off x="0" y="5936979"/>
            <a:ext cx="9180513" cy="991492"/>
          </a:xfrm>
          <a:prstGeom prst="rect">
            <a:avLst/>
          </a:prstGeom>
          <a:solidFill>
            <a:srgbClr val="D9D9D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8" name="Text Box 6"/>
          <p:cNvSpPr txBox="1">
            <a:spLocks noChangeArrowheads="1"/>
          </p:cNvSpPr>
          <p:nvPr/>
        </p:nvSpPr>
        <p:spPr bwMode="auto">
          <a:xfrm>
            <a:off x="4927056" y="6175961"/>
            <a:ext cx="3887073" cy="60204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For more information, visit our website: </a:t>
            </a: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www.advancedhealth.com/healthy-bytes-initiative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142" y="6086653"/>
            <a:ext cx="2189386" cy="700497"/>
          </a:xfrm>
          <a:prstGeom prst="rect">
            <a:avLst/>
          </a:prstGeom>
        </p:spPr>
      </p:pic>
      <p:pic>
        <p:nvPicPr>
          <p:cNvPr id="3" name="Picture 2">
            <a:extLst>
              <a:ext uri="{FF2B5EF4-FFF2-40B4-BE49-F238E27FC236}">
                <a16:creationId xmlns:a16="http://schemas.microsoft.com/office/drawing/2014/main" id="{2EEE2F21-9DDF-4843-B60B-58E967F8878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0676" y="6172200"/>
            <a:ext cx="2087563" cy="5715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a:extLst>
              <a:ext uri="{FF2B5EF4-FFF2-40B4-BE49-F238E27FC236}">
                <a16:creationId xmlns:a16="http://schemas.microsoft.com/office/drawing/2014/main" id="{160C105F-3855-7C25-5BF3-036A891BDC20}"/>
              </a:ext>
            </a:extLst>
          </p:cNvPr>
          <p:cNvSpPr/>
          <p:nvPr/>
        </p:nvSpPr>
        <p:spPr>
          <a:xfrm>
            <a:off x="0" y="4722382"/>
            <a:ext cx="9143999" cy="911660"/>
          </a:xfrm>
          <a:prstGeom prst="rect">
            <a:avLst/>
          </a:prstGeom>
        </p:spPr>
        <p:txBody>
          <a:bodyPr wrap="square" lIns="91440" tIns="45720" rIns="91440" bIns="45720" anchor="t">
            <a:spAutoFit/>
          </a:bodyPr>
          <a:lstStyle/>
          <a:p>
            <a:pPr marL="0" marR="0" indent="0" algn="ctr">
              <a:lnSpc>
                <a:spcPct val="80000"/>
              </a:lnSpc>
              <a:spcBef>
                <a:spcPts val="0"/>
              </a:spcBef>
              <a:spcAft>
                <a:spcPts val="0"/>
              </a:spcAft>
            </a:pPr>
            <a:r>
              <a:rPr lang="en-US" sz="2200" b="1" kern="1400" dirty="0">
                <a:ln>
                  <a:noFill/>
                </a:ln>
                <a:solidFill>
                  <a:srgbClr val="008000"/>
                </a:solidFill>
                <a:effectLst/>
                <a:latin typeface="Calibri" panose="020F0502020204030204" pitchFamily="34" charset="0"/>
              </a:rPr>
              <a:t> </a:t>
            </a:r>
            <a:r>
              <a:rPr lang="en-US" sz="2200" b="1" kern="1400" dirty="0">
                <a:ln>
                  <a:noFill/>
                </a:ln>
                <a:solidFill>
                  <a:srgbClr val="000000"/>
                </a:solidFill>
                <a:effectLst/>
                <a:latin typeface="Calibri" panose="020F0502020204030204" pitchFamily="34" charset="0"/>
              </a:rPr>
              <a:t>Anthocyanin antioxidants balance the gut flora,                                                              protect against aging and disease                                                                                and have antibacterial and antitumor properties.</a:t>
            </a:r>
            <a:endParaRPr lang="en-US" sz="1800" kern="1400" dirty="0">
              <a:ln>
                <a:noFill/>
              </a:ln>
              <a:solidFill>
                <a:srgbClr val="000000"/>
              </a:solidFill>
              <a:effectLst/>
              <a:latin typeface="Calibri" panose="020F0502020204030204" pitchFamily="34" charset="0"/>
            </a:endParaRPr>
          </a:p>
        </p:txBody>
      </p:sp>
      <p:pic>
        <p:nvPicPr>
          <p:cNvPr id="14" name="Picture 13">
            <a:extLst>
              <a:ext uri="{FF2B5EF4-FFF2-40B4-BE49-F238E27FC236}">
                <a16:creationId xmlns:a16="http://schemas.microsoft.com/office/drawing/2014/main" id="{B50FE5FA-ABEC-49CF-BF64-287D3869EB7F}"/>
              </a:ext>
            </a:extLst>
          </p:cNvPr>
          <p:cNvPicPr>
            <a:picLocks noChangeAspect="1"/>
          </p:cNvPicPr>
          <p:nvPr/>
        </p:nvPicPr>
        <p:blipFill>
          <a:blip r:embed="rId4">
            <a:extLst>
              <a:ext uri="{28A0092B-C50C-407E-A947-70E740481C1C}">
                <a14:useLocalDpi xmlns:a14="http://schemas.microsoft.com/office/drawing/2010/main" val="0"/>
              </a:ext>
            </a:extLst>
          </a:blip>
          <a:srcRect t="31123" b="31123"/>
          <a:stretch/>
        </p:blipFill>
        <p:spPr>
          <a:xfrm>
            <a:off x="-10466" y="0"/>
            <a:ext cx="9201444" cy="4428309"/>
          </a:xfrm>
          <a:prstGeom prst="rect">
            <a:avLst/>
          </a:prstGeom>
        </p:spPr>
      </p:pic>
      <p:sp>
        <p:nvSpPr>
          <p:cNvPr id="16" name="Rectangle 5">
            <a:extLst>
              <a:ext uri="{FF2B5EF4-FFF2-40B4-BE49-F238E27FC236}">
                <a16:creationId xmlns:a16="http://schemas.microsoft.com/office/drawing/2014/main" id="{399ED050-0BCA-4E79-8EF8-4FBBAF6B6F5E}"/>
              </a:ext>
            </a:extLst>
          </p:cNvPr>
          <p:cNvSpPr>
            <a:spLocks noChangeArrowheads="1"/>
          </p:cNvSpPr>
          <p:nvPr/>
        </p:nvSpPr>
        <p:spPr bwMode="auto">
          <a:xfrm>
            <a:off x="-19051" y="1285785"/>
            <a:ext cx="9199563" cy="2193526"/>
          </a:xfrm>
          <a:prstGeom prst="rect">
            <a:avLst/>
          </a:prstGeom>
          <a:solidFill>
            <a:srgbClr val="D7AEC2">
              <a:alpha val="54902"/>
            </a:srgbClr>
          </a:solidFill>
          <a:ln>
            <a:noFill/>
          </a:ln>
          <a:effectLst/>
        </p:spPr>
        <p:txBody>
          <a:bodyPr vert="horz" wrap="square" lIns="36576" tIns="36576" rIns="36576" bIns="36576" numCol="1" anchor="t" anchorCtr="0" compatLnSpc="1">
            <a:prstTxWarp prst="textNoShape">
              <a:avLst/>
            </a:prstTxWarp>
          </a:bodyPr>
          <a:lstStyle/>
          <a:p>
            <a:endParaRPr lang="en-US" dirty="0"/>
          </a:p>
        </p:txBody>
      </p:sp>
      <p:sp>
        <p:nvSpPr>
          <p:cNvPr id="17" name="WordArt 2" descr="Jicama">
            <a:extLst>
              <a:ext uri="{FF2B5EF4-FFF2-40B4-BE49-F238E27FC236}">
                <a16:creationId xmlns:a16="http://schemas.microsoft.com/office/drawing/2014/main" id="{B1EC7BCE-1005-436A-8F4C-814319C7A220}"/>
              </a:ext>
            </a:extLst>
          </p:cNvPr>
          <p:cNvSpPr>
            <a:spLocks noChangeArrowheads="1" noChangeShapeType="1" noTextEdit="1"/>
          </p:cNvSpPr>
          <p:nvPr/>
        </p:nvSpPr>
        <p:spPr bwMode="auto">
          <a:xfrm>
            <a:off x="509945" y="1737171"/>
            <a:ext cx="8101012" cy="1147762"/>
          </a:xfrm>
          <a:prstGeom prst="rect">
            <a:avLst/>
          </a:prstGeom>
        </p:spPr>
        <p:txBody>
          <a:bodyPr wrap="none" fromWordArt="1">
            <a:prstTxWarp prst="textPlain">
              <a:avLst>
                <a:gd name="adj" fmla="val 50000"/>
              </a:avLst>
            </a:prstTxWarp>
          </a:bodyPr>
          <a:lstStyle/>
          <a:p>
            <a:pPr algn="ctr" rtl="0">
              <a:buNone/>
            </a:pPr>
            <a:r>
              <a:rPr lang="en-US" sz="3600" b="1" kern="10" spc="0" dirty="0">
                <a:ln w="6350" algn="ctr">
                  <a:solidFill>
                    <a:srgbClr val="D8D8D8"/>
                  </a:solidFill>
                  <a:round/>
                  <a:headEnd/>
                  <a:tailEnd/>
                </a:ln>
                <a:solidFill>
                  <a:srgbClr val="FFFFFF"/>
                </a:solidFill>
                <a:effectLst>
                  <a:outerShdw dist="29783" dir="1514402" algn="ctr" rotWithShape="0">
                    <a:srgbClr val="000000">
                      <a:alpha val="50000"/>
                    </a:srgbClr>
                  </a:outerShdw>
                </a:effectLst>
                <a:latin typeface="Arial Black" panose="020B0A04020102020204" pitchFamily="34" charset="0"/>
              </a:rPr>
              <a:t>Rhubarb</a:t>
            </a:r>
          </a:p>
        </p:txBody>
      </p:sp>
    </p:spTree>
    <p:extLst>
      <p:ext uri="{BB962C8B-B14F-4D97-AF65-F5344CB8AC3E}">
        <p14:creationId xmlns:p14="http://schemas.microsoft.com/office/powerpoint/2010/main" val="293779533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8"/>
          <p:cNvSpPr>
            <a:spLocks noChangeArrowheads="1"/>
          </p:cNvSpPr>
          <p:nvPr/>
        </p:nvSpPr>
        <p:spPr bwMode="auto">
          <a:xfrm>
            <a:off x="0" y="5936979"/>
            <a:ext cx="9180513" cy="991492"/>
          </a:xfrm>
          <a:prstGeom prst="rect">
            <a:avLst/>
          </a:prstGeom>
          <a:solidFill>
            <a:srgbClr val="D9D9D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8" name="Text Box 6"/>
          <p:cNvSpPr txBox="1">
            <a:spLocks noChangeArrowheads="1"/>
          </p:cNvSpPr>
          <p:nvPr/>
        </p:nvSpPr>
        <p:spPr bwMode="auto">
          <a:xfrm>
            <a:off x="4927056" y="6175961"/>
            <a:ext cx="3887073" cy="60204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For more information, visit our website: </a:t>
            </a: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www.advancedhealth.com/healthy-bytes-initiative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142" y="6086653"/>
            <a:ext cx="2189386" cy="700497"/>
          </a:xfrm>
          <a:prstGeom prst="rect">
            <a:avLst/>
          </a:prstGeom>
        </p:spPr>
      </p:pic>
      <p:pic>
        <p:nvPicPr>
          <p:cNvPr id="3" name="Picture 2">
            <a:extLst>
              <a:ext uri="{FF2B5EF4-FFF2-40B4-BE49-F238E27FC236}">
                <a16:creationId xmlns:a16="http://schemas.microsoft.com/office/drawing/2014/main" id="{2EEE2F21-9DDF-4843-B60B-58E967F8878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0676" y="6172200"/>
            <a:ext cx="2087563" cy="5715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a:extLst>
              <a:ext uri="{FF2B5EF4-FFF2-40B4-BE49-F238E27FC236}">
                <a16:creationId xmlns:a16="http://schemas.microsoft.com/office/drawing/2014/main" id="{160C105F-3855-7C25-5BF3-036A891BDC20}"/>
              </a:ext>
            </a:extLst>
          </p:cNvPr>
          <p:cNvSpPr/>
          <p:nvPr/>
        </p:nvSpPr>
        <p:spPr>
          <a:xfrm>
            <a:off x="0" y="4740996"/>
            <a:ext cx="9143999" cy="911660"/>
          </a:xfrm>
          <a:prstGeom prst="rect">
            <a:avLst/>
          </a:prstGeom>
        </p:spPr>
        <p:txBody>
          <a:bodyPr wrap="square" lIns="91440" tIns="45720" rIns="91440" bIns="45720" anchor="t">
            <a:spAutoFit/>
          </a:bodyPr>
          <a:lstStyle/>
          <a:p>
            <a:pPr algn="ctr">
              <a:lnSpc>
                <a:spcPct val="80000"/>
              </a:lnSpc>
            </a:pPr>
            <a:r>
              <a:rPr lang="en-US" sz="2200" b="1" kern="1400" dirty="0">
                <a:ln>
                  <a:noFill/>
                </a:ln>
                <a:solidFill>
                  <a:srgbClr val="000000"/>
                </a:solidFill>
                <a:effectLst/>
                <a:latin typeface="Calibri" panose="020F0502020204030204" pitchFamily="34" charset="0"/>
              </a:rPr>
              <a:t>Although it is usually used in sweet foods, it can be pickled </a:t>
            </a:r>
          </a:p>
          <a:p>
            <a:pPr algn="ctr">
              <a:lnSpc>
                <a:spcPct val="80000"/>
              </a:lnSpc>
            </a:pPr>
            <a:r>
              <a:rPr lang="en-US" sz="2200" b="1" kern="1400" dirty="0">
                <a:ln>
                  <a:noFill/>
                </a:ln>
                <a:solidFill>
                  <a:srgbClr val="000000"/>
                </a:solidFill>
                <a:effectLst/>
                <a:latin typeface="Calibri" panose="020F0502020204030204" pitchFamily="34" charset="0"/>
              </a:rPr>
              <a:t>and added to salads, slaws, or sandwiches or</a:t>
            </a:r>
          </a:p>
          <a:p>
            <a:pPr algn="ctr">
              <a:lnSpc>
                <a:spcPct val="80000"/>
              </a:lnSpc>
            </a:pPr>
            <a:r>
              <a:rPr lang="en-US" sz="2200" b="1" kern="1400" dirty="0">
                <a:ln>
                  <a:noFill/>
                </a:ln>
                <a:solidFill>
                  <a:srgbClr val="000000"/>
                </a:solidFill>
                <a:effectLst/>
                <a:latin typeface="Calibri" panose="020F0502020204030204" pitchFamily="34" charset="0"/>
              </a:rPr>
              <a:t> incorporated into sauces and marinades for a zesty and tangy twist!</a:t>
            </a:r>
          </a:p>
        </p:txBody>
      </p:sp>
      <p:pic>
        <p:nvPicPr>
          <p:cNvPr id="14" name="Picture 13">
            <a:extLst>
              <a:ext uri="{FF2B5EF4-FFF2-40B4-BE49-F238E27FC236}">
                <a16:creationId xmlns:a16="http://schemas.microsoft.com/office/drawing/2014/main" id="{24084308-C917-4A7D-9272-7245CF31B89B}"/>
              </a:ext>
            </a:extLst>
          </p:cNvPr>
          <p:cNvPicPr>
            <a:picLocks noChangeAspect="1"/>
          </p:cNvPicPr>
          <p:nvPr/>
        </p:nvPicPr>
        <p:blipFill>
          <a:blip r:embed="rId4">
            <a:extLst>
              <a:ext uri="{28A0092B-C50C-407E-A947-70E740481C1C}">
                <a14:useLocalDpi xmlns:a14="http://schemas.microsoft.com/office/drawing/2010/main" val="0"/>
              </a:ext>
            </a:extLst>
          </a:blip>
          <a:srcRect t="31123" b="31123"/>
          <a:stretch/>
        </p:blipFill>
        <p:spPr>
          <a:xfrm>
            <a:off x="-10466" y="0"/>
            <a:ext cx="9201444" cy="4428309"/>
          </a:xfrm>
          <a:prstGeom prst="rect">
            <a:avLst/>
          </a:prstGeom>
        </p:spPr>
      </p:pic>
      <p:sp>
        <p:nvSpPr>
          <p:cNvPr id="16" name="Rectangle 5">
            <a:extLst>
              <a:ext uri="{FF2B5EF4-FFF2-40B4-BE49-F238E27FC236}">
                <a16:creationId xmlns:a16="http://schemas.microsoft.com/office/drawing/2014/main" id="{95EEBC79-7728-42E2-9219-3CFAAB9FAF22}"/>
              </a:ext>
            </a:extLst>
          </p:cNvPr>
          <p:cNvSpPr>
            <a:spLocks noChangeArrowheads="1"/>
          </p:cNvSpPr>
          <p:nvPr/>
        </p:nvSpPr>
        <p:spPr bwMode="auto">
          <a:xfrm>
            <a:off x="-19051" y="1285785"/>
            <a:ext cx="9199563" cy="2193526"/>
          </a:xfrm>
          <a:prstGeom prst="rect">
            <a:avLst/>
          </a:prstGeom>
          <a:solidFill>
            <a:srgbClr val="D7AEC2">
              <a:alpha val="54902"/>
            </a:srgbClr>
          </a:solidFill>
          <a:ln>
            <a:noFill/>
          </a:ln>
          <a:effectLst/>
        </p:spPr>
        <p:txBody>
          <a:bodyPr vert="horz" wrap="square" lIns="36576" tIns="36576" rIns="36576" bIns="36576" numCol="1" anchor="t" anchorCtr="0" compatLnSpc="1">
            <a:prstTxWarp prst="textNoShape">
              <a:avLst/>
            </a:prstTxWarp>
          </a:bodyPr>
          <a:lstStyle/>
          <a:p>
            <a:endParaRPr lang="en-US" dirty="0"/>
          </a:p>
        </p:txBody>
      </p:sp>
      <p:sp>
        <p:nvSpPr>
          <p:cNvPr id="17" name="WordArt 2" descr="Jicama">
            <a:extLst>
              <a:ext uri="{FF2B5EF4-FFF2-40B4-BE49-F238E27FC236}">
                <a16:creationId xmlns:a16="http://schemas.microsoft.com/office/drawing/2014/main" id="{82ED4D98-0E60-4BAA-97A6-8E477057F6A6}"/>
              </a:ext>
            </a:extLst>
          </p:cNvPr>
          <p:cNvSpPr>
            <a:spLocks noChangeArrowheads="1" noChangeShapeType="1" noTextEdit="1"/>
          </p:cNvSpPr>
          <p:nvPr/>
        </p:nvSpPr>
        <p:spPr bwMode="auto">
          <a:xfrm>
            <a:off x="509945" y="1737171"/>
            <a:ext cx="8101012" cy="1147762"/>
          </a:xfrm>
          <a:prstGeom prst="rect">
            <a:avLst/>
          </a:prstGeom>
        </p:spPr>
        <p:txBody>
          <a:bodyPr wrap="none" fromWordArt="1">
            <a:prstTxWarp prst="textPlain">
              <a:avLst>
                <a:gd name="adj" fmla="val 50000"/>
              </a:avLst>
            </a:prstTxWarp>
          </a:bodyPr>
          <a:lstStyle/>
          <a:p>
            <a:pPr algn="ctr" rtl="0">
              <a:buNone/>
            </a:pPr>
            <a:r>
              <a:rPr lang="en-US" sz="3600" b="1" kern="10" spc="0" dirty="0">
                <a:ln w="6350" algn="ctr">
                  <a:solidFill>
                    <a:srgbClr val="D8D8D8"/>
                  </a:solidFill>
                  <a:round/>
                  <a:headEnd/>
                  <a:tailEnd/>
                </a:ln>
                <a:solidFill>
                  <a:srgbClr val="FFFFFF"/>
                </a:solidFill>
                <a:effectLst>
                  <a:outerShdw dist="29783" dir="1514402" algn="ctr" rotWithShape="0">
                    <a:srgbClr val="000000">
                      <a:alpha val="50000"/>
                    </a:srgbClr>
                  </a:outerShdw>
                </a:effectLst>
                <a:latin typeface="Arial Black" panose="020B0A04020102020204" pitchFamily="34" charset="0"/>
              </a:rPr>
              <a:t>Rhubarb</a:t>
            </a:r>
          </a:p>
        </p:txBody>
      </p:sp>
    </p:spTree>
    <p:extLst>
      <p:ext uri="{BB962C8B-B14F-4D97-AF65-F5344CB8AC3E}">
        <p14:creationId xmlns:p14="http://schemas.microsoft.com/office/powerpoint/2010/main" val="31214269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 name="Rectangle 28"/>
          <p:cNvSpPr>
            <a:spLocks noChangeArrowheads="1"/>
          </p:cNvSpPr>
          <p:nvPr/>
        </p:nvSpPr>
        <p:spPr bwMode="auto">
          <a:xfrm>
            <a:off x="0" y="5936979"/>
            <a:ext cx="9180513" cy="991492"/>
          </a:xfrm>
          <a:prstGeom prst="rect">
            <a:avLst/>
          </a:prstGeom>
          <a:solidFill>
            <a:srgbClr val="D9D9D9"/>
          </a:solidFill>
          <a:ln>
            <a:noFill/>
          </a:ln>
          <a:effectLst/>
          <a:extLs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endParaRPr lang="en-US" dirty="0"/>
          </a:p>
        </p:txBody>
      </p:sp>
      <p:sp>
        <p:nvSpPr>
          <p:cNvPr id="8" name="Text Box 6"/>
          <p:cNvSpPr txBox="1">
            <a:spLocks noChangeArrowheads="1"/>
          </p:cNvSpPr>
          <p:nvPr/>
        </p:nvSpPr>
        <p:spPr bwMode="auto">
          <a:xfrm>
            <a:off x="4927056" y="6175961"/>
            <a:ext cx="3887073" cy="602045"/>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For more information, visit our website: </a:t>
            </a:r>
          </a:p>
          <a:p>
            <a:pPr marL="0" marR="0" lvl="0" indent="0" algn="r" defTabSz="914400" rtl="0" eaLnBrk="0" fontAlgn="base" latinLnBrk="0" hangingPunct="0">
              <a:lnSpc>
                <a:spcPct val="100000"/>
              </a:lnSpc>
              <a:spcBef>
                <a:spcPct val="0"/>
              </a:spcBef>
              <a:spcAft>
                <a:spcPct val="0"/>
              </a:spcAft>
              <a:buClrTx/>
              <a:buSzTx/>
              <a:buFontTx/>
              <a:buNone/>
              <a:tabLst/>
            </a:pPr>
            <a:r>
              <a:rPr kumimoji="0" lang="en-US" altLang="en-US" sz="1400" b="0" i="0" u="none" strike="noStrike" cap="none" normalizeH="0" baseline="0" dirty="0">
                <a:ln>
                  <a:noFill/>
                </a:ln>
                <a:solidFill>
                  <a:srgbClr val="000000"/>
                </a:solidFill>
                <a:effectLst/>
                <a:latin typeface="Calibri" panose="020F0502020204030204" pitchFamily="34" charset="0"/>
              </a:rPr>
              <a:t>www.advancedhealth.com/healthy-bytes-initiative</a:t>
            </a:r>
          </a:p>
        </p:txBody>
      </p:sp>
      <p:pic>
        <p:nvPicPr>
          <p:cNvPr id="2" name="Picture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74142" y="6086653"/>
            <a:ext cx="2189386" cy="700497"/>
          </a:xfrm>
          <a:prstGeom prst="rect">
            <a:avLst/>
          </a:prstGeom>
        </p:spPr>
      </p:pic>
      <p:pic>
        <p:nvPicPr>
          <p:cNvPr id="3" name="Picture 2">
            <a:extLst>
              <a:ext uri="{FF2B5EF4-FFF2-40B4-BE49-F238E27FC236}">
                <a16:creationId xmlns:a16="http://schemas.microsoft.com/office/drawing/2014/main" id="{2EEE2F21-9DDF-4843-B60B-58E967F8878E}"/>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90676" y="6172200"/>
            <a:ext cx="2087563" cy="571500"/>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pic>
      <p:sp>
        <p:nvSpPr>
          <p:cNvPr id="5" name="Rectangle 4">
            <a:extLst>
              <a:ext uri="{FF2B5EF4-FFF2-40B4-BE49-F238E27FC236}">
                <a16:creationId xmlns:a16="http://schemas.microsoft.com/office/drawing/2014/main" id="{160C105F-3855-7C25-5BF3-036A891BDC20}"/>
              </a:ext>
            </a:extLst>
          </p:cNvPr>
          <p:cNvSpPr/>
          <p:nvPr/>
        </p:nvSpPr>
        <p:spPr>
          <a:xfrm>
            <a:off x="220539" y="4308320"/>
            <a:ext cx="8851541" cy="1878784"/>
          </a:xfrm>
          <a:prstGeom prst="rect">
            <a:avLst/>
          </a:prstGeom>
        </p:spPr>
        <p:txBody>
          <a:bodyPr wrap="square" lIns="91440" tIns="45720" rIns="91440" bIns="45720" anchor="t">
            <a:spAutoFit/>
          </a:bodyPr>
          <a:lstStyle/>
          <a:p>
            <a:pPr marL="0" marR="0" indent="0" algn="l">
              <a:spcBef>
                <a:spcPts val="0"/>
              </a:spcBef>
              <a:spcAft>
                <a:spcPts val="0"/>
              </a:spcAft>
            </a:pPr>
            <a:r>
              <a:rPr lang="en-US" sz="1800" kern="1400" dirty="0">
                <a:ln>
                  <a:noFill/>
                </a:ln>
                <a:solidFill>
                  <a:srgbClr val="000000"/>
                </a:solidFill>
                <a:effectLst/>
                <a:latin typeface="Calibri" panose="020F0502020204030204" pitchFamily="34" charset="0"/>
              </a:rPr>
              <a:t> </a:t>
            </a:r>
          </a:p>
          <a:p>
            <a:pPr marL="0" marR="0" indent="0" algn="ctr">
              <a:spcBef>
                <a:spcPts val="0"/>
              </a:spcBef>
              <a:spcAft>
                <a:spcPts val="0"/>
              </a:spcAft>
            </a:pPr>
            <a:r>
              <a:rPr lang="en-US" sz="1800" kern="1400" dirty="0">
                <a:ln>
                  <a:noFill/>
                </a:ln>
                <a:solidFill>
                  <a:srgbClr val="000000"/>
                </a:solidFill>
                <a:effectLst/>
                <a:latin typeface="Calibri" panose="020F0502020204030204" pitchFamily="34" charset="0"/>
              </a:rPr>
              <a:t>.</a:t>
            </a:r>
          </a:p>
          <a:p>
            <a:pPr marL="0" marR="0" indent="0" algn="ctr">
              <a:spcBef>
                <a:spcPts val="0"/>
              </a:spcBef>
              <a:spcAft>
                <a:spcPts val="0"/>
              </a:spcAft>
            </a:pPr>
            <a:endParaRPr lang="en-US" sz="1800" kern="1400" dirty="0">
              <a:ln>
                <a:noFill/>
              </a:ln>
              <a:solidFill>
                <a:srgbClr val="000000"/>
              </a:solidFill>
              <a:effectLst/>
              <a:latin typeface="Calibri" panose="020F0502020204030204" pitchFamily="34" charset="0"/>
            </a:endParaRPr>
          </a:p>
          <a:p>
            <a:pPr marL="278295" marR="0" indent="-278295" algn="ctr">
              <a:lnSpc>
                <a:spcPct val="84000"/>
              </a:lnSpc>
              <a:spcBef>
                <a:spcPts val="0"/>
              </a:spcBef>
              <a:spcAft>
                <a:spcPts val="1100"/>
              </a:spcAft>
            </a:pPr>
            <a:r>
              <a:rPr lang="en-US" sz="1800" kern="1400" dirty="0">
                <a:ln>
                  <a:noFill/>
                </a:ln>
                <a:solidFill>
                  <a:srgbClr val="000000"/>
                </a:solidFill>
                <a:effectLst/>
                <a:latin typeface="Calibri" panose="020F0502020204030204" pitchFamily="34" charset="0"/>
              </a:rPr>
              <a:t> </a:t>
            </a:r>
          </a:p>
          <a:p>
            <a:pPr marL="0" marR="0" indent="0" algn="ctr">
              <a:spcBef>
                <a:spcPts val="0"/>
              </a:spcBef>
              <a:spcAft>
                <a:spcPts val="0"/>
              </a:spcAft>
            </a:pPr>
            <a:r>
              <a:rPr lang="en-US" sz="1800" b="1" kern="1400" dirty="0">
                <a:ln>
                  <a:noFill/>
                </a:ln>
                <a:solidFill>
                  <a:srgbClr val="000000"/>
                </a:solidFill>
                <a:effectLst/>
                <a:latin typeface="Calibri" panose="020F0502020204030204" pitchFamily="34" charset="0"/>
              </a:rPr>
              <a:t> </a:t>
            </a:r>
          </a:p>
          <a:p>
            <a:pPr algn="ctr">
              <a:lnSpc>
                <a:spcPct val="90000"/>
              </a:lnSpc>
            </a:pPr>
            <a:endParaRPr lang="en-US" sz="2200" b="1" kern="1400" dirty="0">
              <a:solidFill>
                <a:srgbClr val="000000"/>
              </a:solidFill>
              <a:latin typeface="Calibri"/>
              <a:cs typeface="Calibri"/>
            </a:endParaRPr>
          </a:p>
        </p:txBody>
      </p:sp>
      <p:sp>
        <p:nvSpPr>
          <p:cNvPr id="6" name="Text Box 3">
            <a:extLst>
              <a:ext uri="{FF2B5EF4-FFF2-40B4-BE49-F238E27FC236}">
                <a16:creationId xmlns:a16="http://schemas.microsoft.com/office/drawing/2014/main" id="{B11FF2B8-17CB-8DDA-2A52-AF41D8B973D8}"/>
              </a:ext>
            </a:extLst>
          </p:cNvPr>
          <p:cNvSpPr txBox="1">
            <a:spLocks noChangeArrowheads="1"/>
          </p:cNvSpPr>
          <p:nvPr/>
        </p:nvSpPr>
        <p:spPr bwMode="auto">
          <a:xfrm>
            <a:off x="1330596" y="4666229"/>
            <a:ext cx="7840738" cy="842874"/>
          </a:xfrm>
          <a:prstGeom prst="rect">
            <a:avLst/>
          </a:prstGeom>
          <a:noFill/>
          <a:ln>
            <a:noFill/>
          </a:ln>
          <a:effectLst/>
          <a:extLst>
            <a:ext uri="{909E8E84-426E-40DD-AFC4-6F175D3DCCD1}">
              <a14:hiddenFill xmlns:a14="http://schemas.microsoft.com/office/drawing/2010/main">
                <a:solidFill>
                  <a:srgbClr val="5B9BD5"/>
                </a:solidFill>
              </a14:hiddenFill>
            </a:ext>
            <a:ext uri="{91240B29-F687-4F45-9708-019B960494DF}">
              <a14:hiddenLine xmlns:a14="http://schemas.microsoft.com/office/drawing/2010/main" w="25400" algn="ctr">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000000"/>
                  </a:outerShdw>
                </a:effectLst>
              </a14:hiddenEffects>
            </a:ext>
          </a:extLst>
        </p:spPr>
        <p:txBody>
          <a:bodyPr vert="horz" wrap="square" lIns="36576" tIns="36576" rIns="36576" bIns="36576" numCol="1" anchor="t" anchorCtr="0" compatLnSpc="1">
            <a:prstTxWarp prst="textNoShape">
              <a:avLst/>
            </a:prstTxWarp>
          </a:bodyPr>
          <a:lstStyle/>
          <a:p>
            <a:pPr>
              <a:lnSpc>
                <a:spcPct val="85000"/>
              </a:lnSpc>
            </a:pPr>
            <a:r>
              <a:rPr lang="en-US" sz="2000" b="1" dirty="0">
                <a:ea typeface="+mn-lt"/>
                <a:cs typeface="+mn-lt"/>
              </a:rPr>
              <a:t>For recipes, visit any of these 3 websites</a:t>
            </a:r>
          </a:p>
          <a:p>
            <a:pPr>
              <a:lnSpc>
                <a:spcPct val="85000"/>
              </a:lnSpc>
            </a:pPr>
            <a:r>
              <a:rPr lang="en-US" sz="2000" b="1" dirty="0">
                <a:solidFill>
                  <a:srgbClr val="0070C0"/>
                </a:solidFill>
                <a:ea typeface="+mn-lt"/>
                <a:cs typeface="+mn-lt"/>
              </a:rPr>
              <a:t>www.advancedhealth.com/healthy-bytes-initiative </a:t>
            </a:r>
          </a:p>
          <a:p>
            <a:pPr>
              <a:lnSpc>
                <a:spcPct val="85000"/>
              </a:lnSpc>
            </a:pPr>
            <a:r>
              <a:rPr lang="en-US" sz="2000" b="1" dirty="0">
                <a:solidFill>
                  <a:srgbClr val="0070C0"/>
                </a:solidFill>
                <a:ea typeface="+mn-lt"/>
                <a:cs typeface="+mn-lt"/>
              </a:rPr>
              <a:t>www.coosheadfood.coop/join-us </a:t>
            </a:r>
          </a:p>
          <a:p>
            <a:pPr>
              <a:lnSpc>
                <a:spcPct val="85000"/>
              </a:lnSpc>
            </a:pPr>
            <a:r>
              <a:rPr lang="en-US" sz="2000" b="1" dirty="0">
                <a:solidFill>
                  <a:srgbClr val="0070C0"/>
                </a:solidFill>
                <a:ea typeface="+mn-lt"/>
                <a:cs typeface="+mn-lt"/>
              </a:rPr>
              <a:t>https://extension.oregonstate.edu/coos/healthy-families-communities   </a:t>
            </a:r>
          </a:p>
          <a:p>
            <a:pPr algn="ctr">
              <a:lnSpc>
                <a:spcPct val="85000"/>
              </a:lnSpc>
            </a:pPr>
            <a:endParaRPr lang="en-US" sz="2200" b="1" dirty="0">
              <a:cs typeface="Calibri"/>
            </a:endParaRPr>
          </a:p>
        </p:txBody>
      </p:sp>
      <p:pic>
        <p:nvPicPr>
          <p:cNvPr id="7" name="Picture 6">
            <a:extLst>
              <a:ext uri="{FF2B5EF4-FFF2-40B4-BE49-F238E27FC236}">
                <a16:creationId xmlns:a16="http://schemas.microsoft.com/office/drawing/2014/main" id="{55C61437-F1A0-4F86-E9A3-DA007318A23C}"/>
              </a:ext>
            </a:extLst>
          </p:cNvPr>
          <p:cNvPicPr>
            <a:picLocks noChangeAspect="1"/>
          </p:cNvPicPr>
          <p:nvPr/>
        </p:nvPicPr>
        <p:blipFill>
          <a:blip r:embed="rId4"/>
          <a:stretch>
            <a:fillRect/>
          </a:stretch>
        </p:blipFill>
        <p:spPr>
          <a:xfrm>
            <a:off x="92314" y="4619028"/>
            <a:ext cx="1182727" cy="1176630"/>
          </a:xfrm>
          <a:prstGeom prst="rect">
            <a:avLst/>
          </a:prstGeom>
        </p:spPr>
      </p:pic>
      <p:pic>
        <p:nvPicPr>
          <p:cNvPr id="17" name="Picture 16">
            <a:extLst>
              <a:ext uri="{FF2B5EF4-FFF2-40B4-BE49-F238E27FC236}">
                <a16:creationId xmlns:a16="http://schemas.microsoft.com/office/drawing/2014/main" id="{D140F425-E91D-4A48-ABF7-41FBB8451ECE}"/>
              </a:ext>
            </a:extLst>
          </p:cNvPr>
          <p:cNvPicPr>
            <a:picLocks noChangeAspect="1"/>
          </p:cNvPicPr>
          <p:nvPr/>
        </p:nvPicPr>
        <p:blipFill>
          <a:blip r:embed="rId5">
            <a:extLst>
              <a:ext uri="{28A0092B-C50C-407E-A947-70E740481C1C}">
                <a14:useLocalDpi xmlns:a14="http://schemas.microsoft.com/office/drawing/2010/main" val="0"/>
              </a:ext>
            </a:extLst>
          </a:blip>
          <a:srcRect t="31123" b="31123"/>
          <a:stretch/>
        </p:blipFill>
        <p:spPr>
          <a:xfrm>
            <a:off x="-10466" y="0"/>
            <a:ext cx="9201444" cy="4428309"/>
          </a:xfrm>
          <a:prstGeom prst="rect">
            <a:avLst/>
          </a:prstGeom>
        </p:spPr>
      </p:pic>
      <p:sp>
        <p:nvSpPr>
          <p:cNvPr id="18" name="Rectangle 5">
            <a:extLst>
              <a:ext uri="{FF2B5EF4-FFF2-40B4-BE49-F238E27FC236}">
                <a16:creationId xmlns:a16="http://schemas.microsoft.com/office/drawing/2014/main" id="{731B4E0E-86CF-4E16-AEC8-354EFDB65473}"/>
              </a:ext>
            </a:extLst>
          </p:cNvPr>
          <p:cNvSpPr>
            <a:spLocks noChangeArrowheads="1"/>
          </p:cNvSpPr>
          <p:nvPr/>
        </p:nvSpPr>
        <p:spPr bwMode="auto">
          <a:xfrm>
            <a:off x="-19051" y="1285785"/>
            <a:ext cx="9199563" cy="2193526"/>
          </a:xfrm>
          <a:prstGeom prst="rect">
            <a:avLst/>
          </a:prstGeom>
          <a:solidFill>
            <a:srgbClr val="D7AEC2">
              <a:alpha val="54902"/>
            </a:srgbClr>
          </a:solidFill>
          <a:ln>
            <a:noFill/>
          </a:ln>
          <a:effectLst/>
        </p:spPr>
        <p:txBody>
          <a:bodyPr vert="horz" wrap="square" lIns="36576" tIns="36576" rIns="36576" bIns="36576" numCol="1" anchor="t" anchorCtr="0" compatLnSpc="1">
            <a:prstTxWarp prst="textNoShape">
              <a:avLst/>
            </a:prstTxWarp>
          </a:bodyPr>
          <a:lstStyle/>
          <a:p>
            <a:endParaRPr lang="en-US" dirty="0"/>
          </a:p>
        </p:txBody>
      </p:sp>
      <p:sp>
        <p:nvSpPr>
          <p:cNvPr id="19" name="WordArt 2" descr="Jicama">
            <a:extLst>
              <a:ext uri="{FF2B5EF4-FFF2-40B4-BE49-F238E27FC236}">
                <a16:creationId xmlns:a16="http://schemas.microsoft.com/office/drawing/2014/main" id="{73672A07-0E6E-414F-B292-654C36BCA58E}"/>
              </a:ext>
            </a:extLst>
          </p:cNvPr>
          <p:cNvSpPr>
            <a:spLocks noChangeArrowheads="1" noChangeShapeType="1" noTextEdit="1"/>
          </p:cNvSpPr>
          <p:nvPr/>
        </p:nvSpPr>
        <p:spPr bwMode="auto">
          <a:xfrm>
            <a:off x="509945" y="1737171"/>
            <a:ext cx="8101012" cy="1147762"/>
          </a:xfrm>
          <a:prstGeom prst="rect">
            <a:avLst/>
          </a:prstGeom>
        </p:spPr>
        <p:txBody>
          <a:bodyPr wrap="none" fromWordArt="1">
            <a:prstTxWarp prst="textPlain">
              <a:avLst>
                <a:gd name="adj" fmla="val 50000"/>
              </a:avLst>
            </a:prstTxWarp>
          </a:bodyPr>
          <a:lstStyle/>
          <a:p>
            <a:pPr algn="ctr" rtl="0">
              <a:buNone/>
            </a:pPr>
            <a:r>
              <a:rPr lang="en-US" sz="3600" b="1" kern="10" spc="0" dirty="0">
                <a:ln w="6350" algn="ctr">
                  <a:solidFill>
                    <a:srgbClr val="D8D8D8"/>
                  </a:solidFill>
                  <a:round/>
                  <a:headEnd/>
                  <a:tailEnd/>
                </a:ln>
                <a:solidFill>
                  <a:srgbClr val="FFFFFF"/>
                </a:solidFill>
                <a:effectLst>
                  <a:outerShdw dist="29783" dir="1514402" algn="ctr" rotWithShape="0">
                    <a:srgbClr val="000000">
                      <a:alpha val="50000"/>
                    </a:srgbClr>
                  </a:outerShdw>
                </a:effectLst>
                <a:latin typeface="Arial Black" panose="020B0A04020102020204" pitchFamily="34" charset="0"/>
              </a:rPr>
              <a:t>Rhubarb</a:t>
            </a:r>
          </a:p>
        </p:txBody>
      </p:sp>
    </p:spTree>
    <p:extLst>
      <p:ext uri="{BB962C8B-B14F-4D97-AF65-F5344CB8AC3E}">
        <p14:creationId xmlns:p14="http://schemas.microsoft.com/office/powerpoint/2010/main" val="31883551"/>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9790</TotalTime>
  <Words>363</Words>
  <Application>Microsoft Office PowerPoint</Application>
  <PresentationFormat>On-screen Show (4:3)</PresentationFormat>
  <Paragraphs>56</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Arial Black</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Oregon State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Polizzi, Stephanie</dc:creator>
  <cp:lastModifiedBy>Polizzi, Stephanie</cp:lastModifiedBy>
  <cp:revision>310</cp:revision>
  <dcterms:created xsi:type="dcterms:W3CDTF">2019-07-30T22:09:55Z</dcterms:created>
  <dcterms:modified xsi:type="dcterms:W3CDTF">2023-08-28T22:35:34Z</dcterms:modified>
</cp:coreProperties>
</file>