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3" r:id="rId2"/>
    <p:sldId id="303" r:id="rId3"/>
    <p:sldId id="314" r:id="rId4"/>
    <p:sldId id="315" r:id="rId5"/>
    <p:sldId id="316" r:id="rId6"/>
    <p:sldId id="318" r:id="rId7"/>
    <p:sldId id="320" r:id="rId8"/>
    <p:sldId id="321" r:id="rId9"/>
    <p:sldId id="322" r:id="rId10"/>
    <p:sldId id="323" r:id="rId11"/>
    <p:sldId id="31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AEC2"/>
    <a:srgbClr val="008000"/>
    <a:srgbClr val="007A00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6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0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9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1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5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5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1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8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8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6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23329-70FB-4730-9B80-EA7CE49FE7F4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0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advancedhealth.com/healthy-bytes-initiativ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advancedhealth.com/healthy-bytes-initiativ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xtension.oregonstate.edu/coos/healthy-families-communities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advancedhealth.com/healthy-bytes-initiativ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advancedhealth.com/healthy-bytes-initiativ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advancedhealth.com/healthy-bytes-initiativ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advancedhealth.com/healthy-bytes-initiativ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advancedhealth.com/healthy-bytes-initiativ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advancedhealth.com/healthy-bytes-initiativ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advancedhealth.com/healthy-bytes-initiativ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advancedhealth.com/healthy-bytes-initiativ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142728" y="4598516"/>
            <a:ext cx="8851541" cy="12834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Green chilis or chiles, are mildly-spicy peppers </a:t>
            </a:r>
          </a:p>
          <a:p>
            <a:pPr marL="0" marR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that are rich in antioxidants. The spicy aroma is capsaicin, </a:t>
            </a:r>
          </a:p>
          <a:p>
            <a:pPr marL="0" marR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compound know for its medicinal properties.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A70DC5-835B-4F9A-8CB7-E15EC897BC30}"/>
              </a:ext>
            </a:extLst>
          </p:cNvPr>
          <p:cNvGrpSpPr/>
          <p:nvPr/>
        </p:nvGrpSpPr>
        <p:grpSpPr>
          <a:xfrm>
            <a:off x="0" y="5936979"/>
            <a:ext cx="9180513" cy="991492"/>
            <a:chOff x="0" y="5936979"/>
            <a:chExt cx="9180513" cy="991492"/>
          </a:xfrm>
        </p:grpSpPr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0" y="5936979"/>
              <a:ext cx="9180513" cy="99149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513374" y="6125740"/>
              <a:ext cx="4487898" cy="743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For more information, visit these websites: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hlinkClick r:id="rId2"/>
                </a:rPr>
                <a:t>www.advancedhealth.com/healthy-bytes-initiative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https://extension.oregonstate.edu/coos/healthy-families-communities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956" y="6231891"/>
              <a:ext cx="1359084" cy="43484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EEE2F21-9DDF-4843-B60B-58E967F887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592" y="6220833"/>
              <a:ext cx="1474862" cy="434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5986DCC-8E20-4A61-8454-8A57173CC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672" y="6041208"/>
              <a:ext cx="1311136" cy="65762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C75E901-DBA6-C309-3CAB-C950808A6153}"/>
              </a:ext>
            </a:extLst>
          </p:cNvPr>
          <p:cNvGrpSpPr/>
          <p:nvPr/>
        </p:nvGrpSpPr>
        <p:grpSpPr>
          <a:xfrm>
            <a:off x="-13494" y="-24"/>
            <a:ext cx="9196557" cy="4368074"/>
            <a:chOff x="-13494" y="-24"/>
            <a:chExt cx="9196557" cy="436807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D1CD6F-430A-F672-F92F-B181E5109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3494" y="-24"/>
              <a:ext cx="9196557" cy="4368074"/>
            </a:xfrm>
            <a:prstGeom prst="rect">
              <a:avLst/>
            </a:prstGeom>
          </p:spPr>
        </p:pic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1A0F43B4-14D1-4D18-B6B6-07AF80402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494" y="1104560"/>
              <a:ext cx="9180513" cy="1995525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WordArt 2" descr="Jicama">
              <a:extLst>
                <a:ext uri="{FF2B5EF4-FFF2-40B4-BE49-F238E27FC236}">
                  <a16:creationId xmlns:a16="http://schemas.microsoft.com/office/drawing/2014/main" id="{0D7EA4BA-D63F-6364-F7F7-AE5318AD93E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94871" y="1529234"/>
              <a:ext cx="7767637" cy="11461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Green Chilis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413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0" y="4754742"/>
            <a:ext cx="9143999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b="1" dirty="0"/>
              <a:t>Green chilis can also be used to make pickles,</a:t>
            </a:r>
          </a:p>
          <a:p>
            <a:pPr algn="ctr"/>
            <a:r>
              <a:rPr lang="en-US" sz="2200" b="1" dirty="0"/>
              <a:t>salsa or jelly.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B6A25D-710F-42DE-91BC-8C9DEEF46947}"/>
              </a:ext>
            </a:extLst>
          </p:cNvPr>
          <p:cNvGrpSpPr/>
          <p:nvPr/>
        </p:nvGrpSpPr>
        <p:grpSpPr>
          <a:xfrm>
            <a:off x="0" y="5936979"/>
            <a:ext cx="9180513" cy="991492"/>
            <a:chOff x="0" y="5936979"/>
            <a:chExt cx="9180513" cy="991492"/>
          </a:xfrm>
        </p:grpSpPr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F8815DB6-03B2-48A6-938C-FD003B9E0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936979"/>
              <a:ext cx="9180513" cy="99149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id="{4F7F8AB5-9C57-40B5-83B1-50DC65EE8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374" y="6125740"/>
              <a:ext cx="4487898" cy="743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For more information, visit these websites: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hlinkClick r:id="rId2"/>
                </a:rPr>
                <a:t>www.advancedhealth.com/healthy-bytes-initiative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https://extension.oregonstate.edu/coos/healthy-families-communities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CE9811D-6900-4932-BB3B-2B7E96F0A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956" y="6231891"/>
              <a:ext cx="1359084" cy="43484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35F7084-B489-421D-B9EA-561B02E5F3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592" y="6220833"/>
              <a:ext cx="1474862" cy="434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7AA7DA1-EFB7-4D26-B8C8-A2691917E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672" y="6041208"/>
              <a:ext cx="1311136" cy="65762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CD29D7A-8EAD-7905-4A0A-910E87DC9336}"/>
              </a:ext>
            </a:extLst>
          </p:cNvPr>
          <p:cNvGrpSpPr/>
          <p:nvPr/>
        </p:nvGrpSpPr>
        <p:grpSpPr>
          <a:xfrm>
            <a:off x="-13494" y="-24"/>
            <a:ext cx="9196557" cy="4368074"/>
            <a:chOff x="-13494" y="-24"/>
            <a:chExt cx="9196557" cy="43680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41B5237-A1BD-7168-6CDE-720DA0350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3494" y="-24"/>
              <a:ext cx="9196557" cy="4368074"/>
            </a:xfrm>
            <a:prstGeom prst="rect">
              <a:avLst/>
            </a:prstGeom>
          </p:spPr>
        </p:pic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1BFB5802-3F47-429A-336E-2B5C86ADD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494" y="1104560"/>
              <a:ext cx="9180513" cy="1995525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2" descr="Jicama">
              <a:extLst>
                <a:ext uri="{FF2B5EF4-FFF2-40B4-BE49-F238E27FC236}">
                  <a16:creationId xmlns:a16="http://schemas.microsoft.com/office/drawing/2014/main" id="{DB7ACC8D-CF99-1C8D-3BE7-924FF39318D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94871" y="1529234"/>
              <a:ext cx="7767637" cy="11461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Green Chilis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4196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B11FF2B8-17CB-8DDA-2A52-AF41D8B97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596" y="4616125"/>
            <a:ext cx="7840738" cy="84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5000"/>
              </a:lnSpc>
            </a:pPr>
            <a:r>
              <a:rPr lang="en-US" sz="2000" b="1" dirty="0">
                <a:ea typeface="+mn-lt"/>
                <a:cs typeface="+mn-lt"/>
              </a:rPr>
              <a:t>For recipes, visit any of these 3 websites</a:t>
            </a:r>
          </a:p>
          <a:p>
            <a:pPr>
              <a:lnSpc>
                <a:spcPct val="85000"/>
              </a:lnSpc>
            </a:pPr>
            <a:r>
              <a:rPr lang="en-US" sz="2000" b="1" dirty="0">
                <a:solidFill>
                  <a:srgbClr val="0070C0"/>
                </a:solidFill>
                <a:ea typeface="+mn-lt"/>
                <a:cs typeface="+mn-lt"/>
              </a:rPr>
              <a:t>www.advancedhealth.com/healthy-bytes-initiative </a:t>
            </a:r>
          </a:p>
          <a:p>
            <a:pPr>
              <a:lnSpc>
                <a:spcPct val="85000"/>
              </a:lnSpc>
            </a:pPr>
            <a:r>
              <a:rPr lang="en-US" sz="2000" b="1" dirty="0">
                <a:solidFill>
                  <a:srgbClr val="0070C0"/>
                </a:solidFill>
                <a:ea typeface="+mn-lt"/>
                <a:cs typeface="+mn-lt"/>
              </a:rPr>
              <a:t>www.coosheadfood.coop/join-us </a:t>
            </a:r>
          </a:p>
          <a:p>
            <a:pPr>
              <a:lnSpc>
                <a:spcPct val="85000"/>
              </a:lnSpc>
            </a:pPr>
            <a:r>
              <a:rPr lang="en-US" sz="2000" b="1" dirty="0">
                <a:solidFill>
                  <a:srgbClr val="0070C0"/>
                </a:solidFill>
                <a:ea typeface="+mn-lt"/>
                <a:cs typeface="+mn-lt"/>
              </a:rPr>
              <a:t>https://extension.oregonstate.edu/coos/healthy-families-communities   </a:t>
            </a:r>
          </a:p>
          <a:p>
            <a:pPr algn="ctr">
              <a:lnSpc>
                <a:spcPct val="85000"/>
              </a:lnSpc>
            </a:pPr>
            <a:endParaRPr lang="en-US" sz="2200" b="1" dirty="0"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C61437-F1A0-4F86-E9A3-DA007318A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4" y="4568924"/>
            <a:ext cx="1182727" cy="1176630"/>
          </a:xfrm>
          <a:prstGeom prst="rect">
            <a:avLst/>
          </a:prstGeom>
        </p:spPr>
      </p:pic>
      <p:sp>
        <p:nvSpPr>
          <p:cNvPr id="18" name="Rectangle 28">
            <a:extLst>
              <a:ext uri="{FF2B5EF4-FFF2-40B4-BE49-F238E27FC236}">
                <a16:creationId xmlns:a16="http://schemas.microsoft.com/office/drawing/2014/main" id="{8DD990BC-40C0-43D6-96CD-AB4F04AD0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87081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9FA3D26-0B86-4903-813D-C926F12B82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16" y="6130241"/>
            <a:ext cx="1742989" cy="5576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CCA5B62-79B1-4624-864F-A8008DDFB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66" y="6130241"/>
            <a:ext cx="1891468" cy="55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58A3C9-D92F-4271-B9D9-E8EA54702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77" y="5945896"/>
            <a:ext cx="1818507" cy="91210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88A7FF2-755F-3243-C63B-D3AD02612012}"/>
              </a:ext>
            </a:extLst>
          </p:cNvPr>
          <p:cNvGrpSpPr/>
          <p:nvPr/>
        </p:nvGrpSpPr>
        <p:grpSpPr>
          <a:xfrm>
            <a:off x="-13494" y="-24"/>
            <a:ext cx="9196557" cy="4368074"/>
            <a:chOff x="-13494" y="-24"/>
            <a:chExt cx="9196557" cy="43680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FA041DA-6893-3589-A50E-CE53C206C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3494" y="-24"/>
              <a:ext cx="9196557" cy="4368074"/>
            </a:xfrm>
            <a:prstGeom prst="rect">
              <a:avLst/>
            </a:prstGeom>
          </p:spPr>
        </p:pic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CA52C987-DD6D-35DD-7BEE-B83BC55ED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494" y="1104560"/>
              <a:ext cx="9180513" cy="1995525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WordArt 2" descr="Jicama">
              <a:extLst>
                <a:ext uri="{FF2B5EF4-FFF2-40B4-BE49-F238E27FC236}">
                  <a16:creationId xmlns:a16="http://schemas.microsoft.com/office/drawing/2014/main" id="{138ECB65-F5B6-61C0-5411-4F5D29A091D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94871" y="1529234"/>
              <a:ext cx="7767637" cy="11461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Green Chilis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83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1024614" y="4670658"/>
            <a:ext cx="7297298" cy="10276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84000"/>
              </a:lnSpc>
            </a:pPr>
            <a:r>
              <a:rPr lang="en-US" sz="2200" b="1" kern="1400" dirty="0">
                <a:solidFill>
                  <a:srgbClr val="000000"/>
                </a:solidFill>
              </a:rPr>
              <a:t>1/2 cup raw green chilis provides:</a:t>
            </a:r>
          </a:p>
          <a:p>
            <a:pPr>
              <a:lnSpc>
                <a:spcPct val="90000"/>
              </a:lnSpc>
            </a:pPr>
            <a:endParaRPr lang="en-US" sz="3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688975" indent="-2952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/>
                <a:cs typeface="Calibri"/>
              </a:rPr>
              <a:t>30 Calories </a:t>
            </a:r>
            <a:endParaRPr lang="en-US" sz="2200" b="1" kern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8975" indent="-2952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/>
                <a:cs typeface="Calibri"/>
              </a:rPr>
              <a:t>1.5 gm protein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912761" y="5089572"/>
            <a:ext cx="2280863" cy="43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200" b="1" dirty="0"/>
              <a:t> 1 gm fiber 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200" b="1" dirty="0"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65DE57-F0B0-BFD2-FC80-239A579CB4AC}"/>
              </a:ext>
            </a:extLst>
          </p:cNvPr>
          <p:cNvSpPr txBox="1"/>
          <p:nvPr/>
        </p:nvSpPr>
        <p:spPr>
          <a:xfrm>
            <a:off x="6026037" y="5017073"/>
            <a:ext cx="2280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2200" b="1" dirty="0"/>
              <a:t>No fat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2200" b="1" dirty="0"/>
              <a:t>No cholesterol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360906-8EDA-4C56-9FEC-2C4EDA611542}"/>
              </a:ext>
            </a:extLst>
          </p:cNvPr>
          <p:cNvGrpSpPr/>
          <p:nvPr/>
        </p:nvGrpSpPr>
        <p:grpSpPr>
          <a:xfrm>
            <a:off x="0" y="5936979"/>
            <a:ext cx="9180513" cy="991492"/>
            <a:chOff x="0" y="5936979"/>
            <a:chExt cx="9180513" cy="991492"/>
          </a:xfrm>
        </p:grpSpPr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C8EFB035-1AF4-42D8-8DBB-AE11B79F5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936979"/>
              <a:ext cx="9180513" cy="99149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Text Box 6">
              <a:extLst>
                <a:ext uri="{FF2B5EF4-FFF2-40B4-BE49-F238E27FC236}">
                  <a16:creationId xmlns:a16="http://schemas.microsoft.com/office/drawing/2014/main" id="{ADBBD7AC-E7D7-4674-BF8F-EA91B220F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374" y="6125740"/>
              <a:ext cx="4487898" cy="743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For more information, visit these websites: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hlinkClick r:id="rId2"/>
                </a:rPr>
                <a:t>www.advancedhealth.com/healthy-bytes-initiative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dirty="0">
                  <a:solidFill>
                    <a:srgbClr val="000000"/>
                  </a:solidFill>
                  <a:latin typeface="Calibri" panose="020F0502020204030204" pitchFamily="34" charset="0"/>
                  <a:hlinkClick r:id="rId3"/>
                </a:rPr>
                <a:t>https://extension.oregonstate.edu/coos/healthy-families-communities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FF8B82C-50BA-4883-856D-1E34EB210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956" y="6231891"/>
              <a:ext cx="1359084" cy="43484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8E501DF-05F7-4745-8392-132791835E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592" y="6220833"/>
              <a:ext cx="1474862" cy="434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11A61BE-2134-4D6B-AB29-3274BFBC9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4672" y="6041208"/>
              <a:ext cx="1311136" cy="65762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A2BD9DD-904A-9603-FD74-4E378469CE9F}"/>
              </a:ext>
            </a:extLst>
          </p:cNvPr>
          <p:cNvGrpSpPr/>
          <p:nvPr/>
        </p:nvGrpSpPr>
        <p:grpSpPr>
          <a:xfrm>
            <a:off x="-13494" y="-24"/>
            <a:ext cx="9196557" cy="4368074"/>
            <a:chOff x="-13494" y="-24"/>
            <a:chExt cx="9196557" cy="43680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1A9B734-1AA4-00BA-CC46-C7F4805F8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3494" y="-24"/>
              <a:ext cx="9196557" cy="4368074"/>
            </a:xfrm>
            <a:prstGeom prst="rect">
              <a:avLst/>
            </a:prstGeom>
          </p:spPr>
        </p:pic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9D5D4037-204D-FC4F-F6C9-E002FE0C0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494" y="1104560"/>
              <a:ext cx="9180513" cy="1995525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2" descr="Jicama">
              <a:extLst>
                <a:ext uri="{FF2B5EF4-FFF2-40B4-BE49-F238E27FC236}">
                  <a16:creationId xmlns:a16="http://schemas.microsoft.com/office/drawing/2014/main" id="{0C059EB2-B6B5-CB3A-F777-D732A4A2A0C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94871" y="1529234"/>
              <a:ext cx="7767637" cy="11461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Green Chilis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345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-6573" y="4575322"/>
            <a:ext cx="9172722" cy="1107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b="1" kern="1400" dirty="0">
                <a:ln>
                  <a:noFill/>
                </a:ln>
                <a:effectLst/>
              </a:rPr>
              <a:t>Green chilis are an excellent source of antioxidants vitamin C and</a:t>
            </a:r>
          </a:p>
          <a:p>
            <a:pPr algn="ctr"/>
            <a:r>
              <a:rPr lang="en-US" sz="2200" b="1" kern="1400" dirty="0">
                <a:ln>
                  <a:noFill/>
                </a:ln>
                <a:effectLst/>
              </a:rPr>
              <a:t> beta-carotene that neutralize free radicals, </a:t>
            </a:r>
          </a:p>
          <a:p>
            <a:pPr algn="ctr"/>
            <a:r>
              <a:rPr lang="en-US" sz="2200" b="1" kern="1400" dirty="0">
                <a:ln>
                  <a:noFill/>
                </a:ln>
                <a:effectLst/>
              </a:rPr>
              <a:t>boost immunity and fight inflammation.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1A6D37-F608-47C2-9AD3-1EF29169DEF4}"/>
              </a:ext>
            </a:extLst>
          </p:cNvPr>
          <p:cNvGrpSpPr/>
          <p:nvPr/>
        </p:nvGrpSpPr>
        <p:grpSpPr>
          <a:xfrm>
            <a:off x="0" y="5936979"/>
            <a:ext cx="9180513" cy="991492"/>
            <a:chOff x="0" y="5936979"/>
            <a:chExt cx="9180513" cy="991492"/>
          </a:xfrm>
        </p:grpSpPr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8C23CDE3-17B5-44BF-B18E-0841EF83D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936979"/>
              <a:ext cx="9180513" cy="99149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id="{19594A43-84F5-4176-9E46-8D76B6C2A5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374" y="6125740"/>
              <a:ext cx="4487898" cy="743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For more information, visit these websites: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hlinkClick r:id="rId2"/>
                </a:rPr>
                <a:t>www.advancedhealth.com/healthy-bytes-initiative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https://extension.oregonstate.edu/coos/healthy-families-communities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34F615F-02B3-4068-88D1-AB5AE9F75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956" y="6231891"/>
              <a:ext cx="1359084" cy="43484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EC65D2D-4AF1-4E0F-9FE3-07DB0238C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592" y="6220833"/>
              <a:ext cx="1474862" cy="434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2D20833-6145-4338-B601-CE21DA2A9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672" y="6041208"/>
              <a:ext cx="1311136" cy="65762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41AE82-BC40-62B0-4817-2EE73445B6F6}"/>
              </a:ext>
            </a:extLst>
          </p:cNvPr>
          <p:cNvGrpSpPr/>
          <p:nvPr/>
        </p:nvGrpSpPr>
        <p:grpSpPr>
          <a:xfrm>
            <a:off x="-13494" y="-24"/>
            <a:ext cx="9196557" cy="4368074"/>
            <a:chOff x="-13494" y="-24"/>
            <a:chExt cx="9196557" cy="43680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7DE22F0-E272-33EF-933A-006705734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3494" y="-24"/>
              <a:ext cx="9196557" cy="4368074"/>
            </a:xfrm>
            <a:prstGeom prst="rect">
              <a:avLst/>
            </a:prstGeom>
          </p:spPr>
        </p:pic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B67A100B-0784-024F-B510-43A62D7B2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494" y="1104560"/>
              <a:ext cx="9180513" cy="1995525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2" descr="Jicama">
              <a:extLst>
                <a:ext uri="{FF2B5EF4-FFF2-40B4-BE49-F238E27FC236}">
                  <a16:creationId xmlns:a16="http://schemas.microsoft.com/office/drawing/2014/main" id="{9C10E8D0-2F1E-2A50-F304-6F51531545D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94871" y="1529234"/>
              <a:ext cx="7767637" cy="11461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Green Chilis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6589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-4615" y="4603409"/>
            <a:ext cx="9144001" cy="13849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b="1" dirty="0"/>
              <a:t>Capsaicin in green chilis has been shown to be toxic to cancer cells</a:t>
            </a:r>
          </a:p>
          <a:p>
            <a:pPr algn="ctr"/>
            <a:r>
              <a:rPr lang="en-US" sz="2200" b="1" dirty="0"/>
              <a:t>including breast, prostate, colorectal, lung, </a:t>
            </a:r>
          </a:p>
          <a:p>
            <a:pPr algn="ctr"/>
            <a:r>
              <a:rPr lang="en-US" sz="2200" b="1" dirty="0"/>
              <a:t>prostate and pancreatic cancer.</a:t>
            </a:r>
            <a:endParaRPr lang="en-US" dirty="0"/>
          </a:p>
          <a:p>
            <a:r>
              <a:rPr lang="en-US" dirty="0"/>
              <a:t> 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E5082E-FBDE-46C4-A5D4-8F1479C18426}"/>
              </a:ext>
            </a:extLst>
          </p:cNvPr>
          <p:cNvGrpSpPr/>
          <p:nvPr/>
        </p:nvGrpSpPr>
        <p:grpSpPr>
          <a:xfrm>
            <a:off x="0" y="5936979"/>
            <a:ext cx="9180513" cy="991492"/>
            <a:chOff x="0" y="5936979"/>
            <a:chExt cx="9180513" cy="991492"/>
          </a:xfrm>
        </p:grpSpPr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17E0D0C3-120A-445F-A119-42602F5A8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936979"/>
              <a:ext cx="9180513" cy="99149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id="{F6762C39-B8D9-4393-BED2-458675EB80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374" y="6125740"/>
              <a:ext cx="4487898" cy="743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For more information, visit these websites: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hlinkClick r:id="rId2"/>
                </a:rPr>
                <a:t>www.advancedhealth.com/healthy-bytes-initiative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https://extension.oregonstate.edu/coos/healthy-families-communities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AF81699-A7B7-42ED-9BA7-01B8EFB05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956" y="6231891"/>
              <a:ext cx="1359084" cy="43484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AAEC322-08CB-41E4-8907-0A2E2BD49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592" y="6220833"/>
              <a:ext cx="1474862" cy="434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76EE5CA-50E3-43BE-A0D2-596DF8534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672" y="6041208"/>
              <a:ext cx="1311136" cy="65762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2A62403-086C-111C-1802-9D8E9A7A758F}"/>
              </a:ext>
            </a:extLst>
          </p:cNvPr>
          <p:cNvGrpSpPr/>
          <p:nvPr/>
        </p:nvGrpSpPr>
        <p:grpSpPr>
          <a:xfrm>
            <a:off x="-13494" y="-24"/>
            <a:ext cx="9196557" cy="4368074"/>
            <a:chOff x="-13494" y="-24"/>
            <a:chExt cx="9196557" cy="43680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0055146-E8C5-344F-659C-42E21141C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3494" y="-24"/>
              <a:ext cx="9196557" cy="4368074"/>
            </a:xfrm>
            <a:prstGeom prst="rect">
              <a:avLst/>
            </a:prstGeom>
          </p:spPr>
        </p:pic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FFA260BE-7863-A8A5-4E0F-FC4A90AAB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494" y="1104560"/>
              <a:ext cx="9180513" cy="1995525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2" descr="Jicama">
              <a:extLst>
                <a:ext uri="{FF2B5EF4-FFF2-40B4-BE49-F238E27FC236}">
                  <a16:creationId xmlns:a16="http://schemas.microsoft.com/office/drawing/2014/main" id="{7A65560C-5191-2582-1CF1-596E888CCD5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94871" y="1529234"/>
              <a:ext cx="7767637" cy="11461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Green Chilis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426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-8738" y="4754687"/>
            <a:ext cx="9143999" cy="10464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b="1" dirty="0"/>
              <a:t>Green chilis contain additional antioxidants </a:t>
            </a:r>
          </a:p>
          <a:p>
            <a:pPr algn="ctr"/>
            <a:r>
              <a:rPr lang="en-US" sz="2200" b="1" dirty="0"/>
              <a:t>lutein and zeaxanthin for eye health.</a:t>
            </a:r>
          </a:p>
          <a:p>
            <a:r>
              <a:rPr lang="en-US" dirty="0"/>
              <a:t> 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429981-EDFC-4075-AC5C-CA8410605DBD}"/>
              </a:ext>
            </a:extLst>
          </p:cNvPr>
          <p:cNvGrpSpPr/>
          <p:nvPr/>
        </p:nvGrpSpPr>
        <p:grpSpPr>
          <a:xfrm>
            <a:off x="0" y="5936979"/>
            <a:ext cx="9180513" cy="991492"/>
            <a:chOff x="0" y="5936979"/>
            <a:chExt cx="9180513" cy="991492"/>
          </a:xfrm>
        </p:grpSpPr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34AE0A5-627E-46AA-8568-9816357EF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936979"/>
              <a:ext cx="9180513" cy="99149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id="{E6B9EF14-121A-48F0-878B-9AF47189E7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374" y="6125740"/>
              <a:ext cx="4487898" cy="743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For more information, visit these websites: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hlinkClick r:id="rId2"/>
                </a:rPr>
                <a:t>www.advancedhealth.com/healthy-bytes-initiative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https://extension.oregonstate.edu/coos/healthy-families-communities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C3DE202-1A3D-4C31-BA3D-8A812430D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956" y="6231891"/>
              <a:ext cx="1359084" cy="43484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9EC8DC1-9FC9-4AF3-97A3-CBE236B980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592" y="6220833"/>
              <a:ext cx="1474862" cy="434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9EAC782-9D3E-4439-AB0B-3C9E0CD6E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672" y="6041208"/>
              <a:ext cx="1311136" cy="65762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67E5631-0E60-F126-491A-0F9D0F6D04F5}"/>
              </a:ext>
            </a:extLst>
          </p:cNvPr>
          <p:cNvGrpSpPr/>
          <p:nvPr/>
        </p:nvGrpSpPr>
        <p:grpSpPr>
          <a:xfrm>
            <a:off x="-13494" y="-24"/>
            <a:ext cx="9196557" cy="4368074"/>
            <a:chOff x="-13494" y="-24"/>
            <a:chExt cx="9196557" cy="43680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6DCCC95-5EAE-43B0-6E1A-95DC8FB8E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3494" y="-24"/>
              <a:ext cx="9196557" cy="4368074"/>
            </a:xfrm>
            <a:prstGeom prst="rect">
              <a:avLst/>
            </a:prstGeom>
          </p:spPr>
        </p:pic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F2CAFFC4-5C19-710E-A7AB-8C0855160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494" y="1104560"/>
              <a:ext cx="9180513" cy="1995525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2" descr="Jicama">
              <a:extLst>
                <a:ext uri="{FF2B5EF4-FFF2-40B4-BE49-F238E27FC236}">
                  <a16:creationId xmlns:a16="http://schemas.microsoft.com/office/drawing/2014/main" id="{A07D9058-47DD-1040-C391-C33B6647080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94871" y="1529234"/>
              <a:ext cx="7767637" cy="11461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Green Chilis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073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-13494" y="4704316"/>
            <a:ext cx="9143999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b="1" dirty="0"/>
              <a:t>Green chilis are a good source of potassium </a:t>
            </a:r>
          </a:p>
          <a:p>
            <a:pPr algn="ctr"/>
            <a:r>
              <a:rPr lang="en-US" sz="2200" b="1" dirty="0"/>
              <a:t>for healthy blood pressure.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8390E8-1255-4547-84E2-961BD871B637}"/>
              </a:ext>
            </a:extLst>
          </p:cNvPr>
          <p:cNvGrpSpPr/>
          <p:nvPr/>
        </p:nvGrpSpPr>
        <p:grpSpPr>
          <a:xfrm>
            <a:off x="0" y="5936979"/>
            <a:ext cx="9180513" cy="991492"/>
            <a:chOff x="0" y="5936979"/>
            <a:chExt cx="9180513" cy="991492"/>
          </a:xfrm>
        </p:grpSpPr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AE743BF-6784-4B95-91E8-8D026DB15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936979"/>
              <a:ext cx="9180513" cy="99149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id="{67735E1E-5199-45AF-A3CC-2D7A860F20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374" y="6125740"/>
              <a:ext cx="4487898" cy="743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For more information, visit these websites: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hlinkClick r:id="rId2"/>
                </a:rPr>
                <a:t>www.advancedhealth.com/healthy-bytes-initiative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https://extension.oregonstate.edu/coos/healthy-families-communities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0658739-8C6F-4E99-AE81-82665800F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956" y="6231891"/>
              <a:ext cx="1359084" cy="43484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A864D0-00BD-4749-A76D-F658F6928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592" y="6220833"/>
              <a:ext cx="1474862" cy="434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F46A1D6-8FD7-49B7-BD12-3F1BF8BCD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672" y="6041208"/>
              <a:ext cx="1311136" cy="65762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8A07EEF-7C40-94A6-620E-7B91F69ABABC}"/>
              </a:ext>
            </a:extLst>
          </p:cNvPr>
          <p:cNvGrpSpPr/>
          <p:nvPr/>
        </p:nvGrpSpPr>
        <p:grpSpPr>
          <a:xfrm>
            <a:off x="-13494" y="-24"/>
            <a:ext cx="9196557" cy="4368074"/>
            <a:chOff x="-13494" y="-24"/>
            <a:chExt cx="9196557" cy="43680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FEE551C-9344-AC94-64D3-0C1229B9F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3494" y="-24"/>
              <a:ext cx="9196557" cy="4368074"/>
            </a:xfrm>
            <a:prstGeom prst="rect">
              <a:avLst/>
            </a:prstGeom>
          </p:spPr>
        </p:pic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CCD68B18-593E-0DFE-004F-017CF33A9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494" y="1104560"/>
              <a:ext cx="9180513" cy="1995525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2" descr="Jicama">
              <a:extLst>
                <a:ext uri="{FF2B5EF4-FFF2-40B4-BE49-F238E27FC236}">
                  <a16:creationId xmlns:a16="http://schemas.microsoft.com/office/drawing/2014/main" id="{CE698384-0ECD-EE1B-4016-1ECD7239F43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94871" y="1529234"/>
              <a:ext cx="7767637" cy="11461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Green Chilis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142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0" y="4775122"/>
            <a:ext cx="9143999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b="1" dirty="0"/>
              <a:t>Green chilis provide calcium, magnesium, zinc, copper and selenium </a:t>
            </a:r>
          </a:p>
          <a:p>
            <a:pPr algn="ctr"/>
            <a:r>
              <a:rPr lang="en-US" sz="2200" b="1" dirty="0"/>
              <a:t>which all contribute to healthy bone density.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1E374A-AD6F-422B-9888-38FB45394E74}"/>
              </a:ext>
            </a:extLst>
          </p:cNvPr>
          <p:cNvGrpSpPr/>
          <p:nvPr/>
        </p:nvGrpSpPr>
        <p:grpSpPr>
          <a:xfrm>
            <a:off x="0" y="5936979"/>
            <a:ext cx="9180513" cy="991492"/>
            <a:chOff x="0" y="5936979"/>
            <a:chExt cx="9180513" cy="991492"/>
          </a:xfrm>
        </p:grpSpPr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9E1156E8-ED0C-499B-9C5D-7F483B304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936979"/>
              <a:ext cx="9180513" cy="99149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id="{9E34EC07-74FA-4AC3-9DF6-3B8D3800C5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374" y="6125740"/>
              <a:ext cx="4487898" cy="743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For more information, visit these websites: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hlinkClick r:id="rId2"/>
                </a:rPr>
                <a:t>www.advancedhealth.com/healthy-bytes-initiative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https://extension.oregonstate.edu/coos/healthy-families-communities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E4BBC7C-6DE3-4049-BCAF-AF9BE5B05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956" y="6231891"/>
              <a:ext cx="1359084" cy="43484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FC2F8FB-EE66-419A-BA82-63288330E4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592" y="6220833"/>
              <a:ext cx="1474862" cy="434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F157E93-1498-4233-BD09-73FCCE628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672" y="6041208"/>
              <a:ext cx="1311136" cy="65762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32ECD0B-DE58-05B6-ED68-FB9DE1E79EA0}"/>
              </a:ext>
            </a:extLst>
          </p:cNvPr>
          <p:cNvGrpSpPr/>
          <p:nvPr/>
        </p:nvGrpSpPr>
        <p:grpSpPr>
          <a:xfrm>
            <a:off x="-13494" y="-24"/>
            <a:ext cx="9196557" cy="4368074"/>
            <a:chOff x="-13494" y="-24"/>
            <a:chExt cx="9196557" cy="43680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CC1C5D7-0942-421C-03FE-8906F4188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3494" y="-24"/>
              <a:ext cx="9196557" cy="4368074"/>
            </a:xfrm>
            <a:prstGeom prst="rect">
              <a:avLst/>
            </a:prstGeom>
          </p:spPr>
        </p:pic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F4FC67CF-CFB7-3DA4-E2C8-4EC77C5A6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494" y="1104560"/>
              <a:ext cx="9180513" cy="1995525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2" descr="Jicama">
              <a:extLst>
                <a:ext uri="{FF2B5EF4-FFF2-40B4-BE49-F238E27FC236}">
                  <a16:creationId xmlns:a16="http://schemas.microsoft.com/office/drawing/2014/main" id="{F74135D4-9716-934A-9BF5-5625AF732AD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94871" y="1529234"/>
              <a:ext cx="7767637" cy="11461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Green Chilis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445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0" y="4655827"/>
            <a:ext cx="9143999" cy="1107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b="1" dirty="0"/>
              <a:t>Capsaicin can be irritating to mucous membranes.</a:t>
            </a:r>
          </a:p>
          <a:p>
            <a:pPr algn="ctr"/>
            <a:r>
              <a:rPr lang="en-US" sz="2200" b="1"/>
              <a:t>Avoid </a:t>
            </a:r>
            <a:r>
              <a:rPr lang="en-US" sz="2200" b="1" dirty="0"/>
              <a:t>touching eyes when chopping chilis, </a:t>
            </a:r>
          </a:p>
          <a:p>
            <a:pPr algn="ctr"/>
            <a:r>
              <a:rPr lang="en-US" sz="2200" b="1" dirty="0"/>
              <a:t>or use food-safe gloves when preparing.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720A48-2C14-4C94-A3F4-E8A594E6DEE6}"/>
              </a:ext>
            </a:extLst>
          </p:cNvPr>
          <p:cNvGrpSpPr/>
          <p:nvPr/>
        </p:nvGrpSpPr>
        <p:grpSpPr>
          <a:xfrm>
            <a:off x="0" y="5936979"/>
            <a:ext cx="9180513" cy="991492"/>
            <a:chOff x="0" y="5936979"/>
            <a:chExt cx="9180513" cy="991492"/>
          </a:xfrm>
        </p:grpSpPr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081D570-A552-49C5-A575-2F0AA6365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936979"/>
              <a:ext cx="9180513" cy="99149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id="{2122B2C1-99F9-40D4-A185-96576E302C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374" y="6125740"/>
              <a:ext cx="4487898" cy="743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For more information, visit these websites: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hlinkClick r:id="rId2"/>
                </a:rPr>
                <a:t>www.advancedhealth.com/healthy-bytes-initiative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https://extension.oregonstate.edu/coos/healthy-families-communities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4134C3C-5E82-4FF5-B786-BD8389C76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956" y="6231891"/>
              <a:ext cx="1359084" cy="43484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38A1B8C-1F04-40EC-8B8E-182043103E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592" y="6220833"/>
              <a:ext cx="1474862" cy="434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648119D-9E95-47A1-851A-CBFC5A9EC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672" y="6041208"/>
              <a:ext cx="1311136" cy="65762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FBCA8D0-1D83-41D6-938F-909C8FF3CABF}"/>
              </a:ext>
            </a:extLst>
          </p:cNvPr>
          <p:cNvGrpSpPr/>
          <p:nvPr/>
        </p:nvGrpSpPr>
        <p:grpSpPr>
          <a:xfrm>
            <a:off x="-13494" y="-24"/>
            <a:ext cx="9196557" cy="4368074"/>
            <a:chOff x="-13494" y="-24"/>
            <a:chExt cx="9196557" cy="43680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D7072F3-E1C2-4AAA-CD35-3FE7D1876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3494" y="-24"/>
              <a:ext cx="9196557" cy="4368074"/>
            </a:xfrm>
            <a:prstGeom prst="rect">
              <a:avLst/>
            </a:prstGeom>
          </p:spPr>
        </p:pic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260AC39A-1743-A4D2-1C22-EDD207DB8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494" y="1104560"/>
              <a:ext cx="9180513" cy="1995525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2" descr="Jicama">
              <a:extLst>
                <a:ext uri="{FF2B5EF4-FFF2-40B4-BE49-F238E27FC236}">
                  <a16:creationId xmlns:a16="http://schemas.microsoft.com/office/drawing/2014/main" id="{F599E95B-2D7D-DA3A-C505-872B5B8245D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94871" y="1529234"/>
              <a:ext cx="7767637" cy="11461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Green Chilis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4062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0" y="4604430"/>
            <a:ext cx="9143999" cy="1107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b="1" dirty="0"/>
              <a:t>Add raw or cooked chilis to fresh greens, potato or macaroni salads,</a:t>
            </a:r>
          </a:p>
          <a:p>
            <a:pPr algn="ctr"/>
            <a:r>
              <a:rPr lang="en-US" sz="2200" b="1" dirty="0"/>
              <a:t> in hummus or sliced on sandwiches. </a:t>
            </a:r>
          </a:p>
          <a:p>
            <a:pPr algn="ctr"/>
            <a:r>
              <a:rPr lang="en-US" sz="2200" b="1" dirty="0"/>
              <a:t>Toss in soups, stews chili or marinara sauce.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B6A25D-710F-42DE-91BC-8C9DEEF46947}"/>
              </a:ext>
            </a:extLst>
          </p:cNvPr>
          <p:cNvGrpSpPr/>
          <p:nvPr/>
        </p:nvGrpSpPr>
        <p:grpSpPr>
          <a:xfrm>
            <a:off x="0" y="5936979"/>
            <a:ext cx="9180513" cy="991492"/>
            <a:chOff x="0" y="5936979"/>
            <a:chExt cx="9180513" cy="991492"/>
          </a:xfrm>
        </p:grpSpPr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F8815DB6-03B2-48A6-938C-FD003B9E0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936979"/>
              <a:ext cx="9180513" cy="99149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id="{4F7F8AB5-9C57-40B5-83B1-50DC65EE8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374" y="6125740"/>
              <a:ext cx="4487898" cy="743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For more information, visit these websites: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hlinkClick r:id="rId2"/>
                </a:rPr>
                <a:t>www.advancedhealth.com/healthy-bytes-initiative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https://extension.oregonstate.edu/coos/healthy-families-communities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CE9811D-6900-4932-BB3B-2B7E96F0A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956" y="6231891"/>
              <a:ext cx="1359084" cy="43484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35F7084-B489-421D-B9EA-561B02E5F3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592" y="6220833"/>
              <a:ext cx="1474862" cy="434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7AA7DA1-EFB7-4D26-B8C8-A2691917E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672" y="6041208"/>
              <a:ext cx="1311136" cy="65762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CD29D7A-8EAD-7905-4A0A-910E87DC9336}"/>
              </a:ext>
            </a:extLst>
          </p:cNvPr>
          <p:cNvGrpSpPr/>
          <p:nvPr/>
        </p:nvGrpSpPr>
        <p:grpSpPr>
          <a:xfrm>
            <a:off x="-13494" y="-24"/>
            <a:ext cx="9196557" cy="4368074"/>
            <a:chOff x="-13494" y="-24"/>
            <a:chExt cx="9196557" cy="43680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41B5237-A1BD-7168-6CDE-720DA0350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3494" y="-24"/>
              <a:ext cx="9196557" cy="4368074"/>
            </a:xfrm>
            <a:prstGeom prst="rect">
              <a:avLst/>
            </a:prstGeom>
          </p:spPr>
        </p:pic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1BFB5802-3F47-429A-336E-2B5C86ADD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494" y="1104560"/>
              <a:ext cx="9180513" cy="1995525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WordArt 2" descr="Jicama">
              <a:extLst>
                <a:ext uri="{FF2B5EF4-FFF2-40B4-BE49-F238E27FC236}">
                  <a16:creationId xmlns:a16="http://schemas.microsoft.com/office/drawing/2014/main" id="{DB7ACC8D-CF99-1C8D-3BE7-924FF39318D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94871" y="1529234"/>
              <a:ext cx="7767637" cy="11461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Green Chilis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8130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9918</TotalTime>
  <Words>531</Words>
  <Application>Microsoft Office PowerPoint</Application>
  <PresentationFormat>On-screen Show (4:3)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Polizzi, Stephanie</dc:creator>
  <cp:lastModifiedBy>Polizzi, Stephanie</cp:lastModifiedBy>
  <cp:revision>330</cp:revision>
  <dcterms:created xsi:type="dcterms:W3CDTF">2019-07-30T22:09:55Z</dcterms:created>
  <dcterms:modified xsi:type="dcterms:W3CDTF">2024-03-25T19:18:09Z</dcterms:modified>
</cp:coreProperties>
</file>