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3" r:id="rId2"/>
    <p:sldId id="303" r:id="rId3"/>
    <p:sldId id="314" r:id="rId4"/>
    <p:sldId id="315" r:id="rId5"/>
    <p:sldId id="316" r:id="rId6"/>
    <p:sldId id="318" r:id="rId7"/>
    <p:sldId id="320" r:id="rId8"/>
    <p:sldId id="321" r:id="rId9"/>
    <p:sldId id="31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AEC2"/>
    <a:srgbClr val="008000"/>
    <a:srgbClr val="007A00"/>
    <a:srgbClr val="33CC3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22" autoAdjust="0"/>
    <p:restoredTop sz="94660"/>
  </p:normalViewPr>
  <p:slideViewPr>
    <p:cSldViewPr snapToGrid="0">
      <p:cViewPr varScale="1">
        <p:scale>
          <a:sx n="59" d="100"/>
          <a:sy n="5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8/18/2024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562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8/18/2024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60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8/18/2024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793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8/18/2024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819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8/18/2024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257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8/18/2024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859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8/18/2024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219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8/18/2024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885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8/18/2024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685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8/18/2024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0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8/18/2024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362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23329-70FB-4730-9B80-EA7CE49FE7F4}" type="datetimeFigureOut">
              <a:rPr lang="en-US" smtClean="0"/>
              <a:t>8/18/2024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605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60C105F-3855-7C25-5BF3-036A891BDC20}"/>
              </a:ext>
            </a:extLst>
          </p:cNvPr>
          <p:cNvSpPr/>
          <p:nvPr/>
        </p:nvSpPr>
        <p:spPr>
          <a:xfrm>
            <a:off x="132095" y="4721587"/>
            <a:ext cx="8851541" cy="10064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This fruit in the squash family has the mildness of zucchini </a:t>
            </a:r>
          </a:p>
          <a:p>
            <a:pPr marL="0" marR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with the crunch of </a:t>
            </a:r>
            <a:r>
              <a:rPr lang="en-US" sz="2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a cucumber. </a:t>
            </a:r>
          </a:p>
          <a:p>
            <a:pPr marL="0" marR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All parts are edible including the skin and seed. </a:t>
            </a:r>
            <a:endParaRPr lang="en-US" sz="2200" b="1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9" name="Rectangle 28">
            <a:extLst>
              <a:ext uri="{FF2B5EF4-FFF2-40B4-BE49-F238E27FC236}">
                <a16:creationId xmlns:a16="http://schemas.microsoft.com/office/drawing/2014/main" id="{392B9463-FE2A-441E-ED8D-423031238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87081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D8181B-BA64-B57D-4DCF-4D61562BA2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816" y="6130241"/>
            <a:ext cx="1742989" cy="5576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5E567C-D98A-E0D0-F9F6-66C99EE50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266" y="6102531"/>
            <a:ext cx="1891468" cy="557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44E2CB-A600-E93D-D08A-B8EB70435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77" y="5918186"/>
            <a:ext cx="1818507" cy="91210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EB754C6-0D6E-6BC9-9567-DE6C83350368}"/>
              </a:ext>
            </a:extLst>
          </p:cNvPr>
          <p:cNvGrpSpPr/>
          <p:nvPr/>
        </p:nvGrpSpPr>
        <p:grpSpPr>
          <a:xfrm>
            <a:off x="0" y="204781"/>
            <a:ext cx="9161463" cy="4341073"/>
            <a:chOff x="0" y="204781"/>
            <a:chExt cx="9161463" cy="4341073"/>
          </a:xfrm>
        </p:grpSpPr>
        <p:grpSp>
          <p:nvGrpSpPr>
            <p:cNvPr id="2" name="Group 2">
              <a:extLst>
                <a:ext uri="{FF2B5EF4-FFF2-40B4-BE49-F238E27FC236}">
                  <a16:creationId xmlns:a16="http://schemas.microsoft.com/office/drawing/2014/main" id="{6FC26807-AD56-20FB-DC2B-B8CBDE2AE5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6083" y="204781"/>
              <a:ext cx="8286659" cy="4341073"/>
              <a:chOff x="105700349" y="102753042"/>
              <a:chExt cx="9259155" cy="4598780"/>
            </a:xfrm>
          </p:grpSpPr>
          <p:pic>
            <p:nvPicPr>
              <p:cNvPr id="1027" name="Picture 3">
                <a:extLst>
                  <a:ext uri="{FF2B5EF4-FFF2-40B4-BE49-F238E27FC236}">
                    <a16:creationId xmlns:a16="http://schemas.microsoft.com/office/drawing/2014/main" id="{FF680B90-1FCA-241B-FD02-9855F6A598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3453"/>
              <a:stretch>
                <a:fillRect/>
              </a:stretch>
            </p:blipFill>
            <p:spPr bwMode="auto">
              <a:xfrm rot="757850" flipH="1">
                <a:off x="111381545" y="103067416"/>
                <a:ext cx="3577959" cy="39486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1028" name="Picture 4">
                <a:extLst>
                  <a:ext uri="{FF2B5EF4-FFF2-40B4-BE49-F238E27FC236}">
                    <a16:creationId xmlns:a16="http://schemas.microsoft.com/office/drawing/2014/main" id="{7D89F523-C451-8792-A90C-67BBB52CD3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700349" y="102753042"/>
                <a:ext cx="8981997" cy="45987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56C673C7-1220-5005-4A46-A83AD3FE8A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606550"/>
              <a:ext cx="9161463" cy="1595438"/>
            </a:xfrm>
            <a:prstGeom prst="rect">
              <a:avLst/>
            </a:prstGeom>
            <a:solidFill>
              <a:srgbClr val="33CC33">
                <a:alpha val="5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" name="WordArt 5" descr="Jicama">
              <a:extLst>
                <a:ext uri="{FF2B5EF4-FFF2-40B4-BE49-F238E27FC236}">
                  <a16:creationId xmlns:a16="http://schemas.microsoft.com/office/drawing/2014/main" id="{6440BE19-E7B9-81CE-A0BE-C4B197BC438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592930" y="1928859"/>
              <a:ext cx="6253162" cy="9667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>
                  <a:ln w="6350" algn="ctr">
                    <a:solidFill>
                      <a:srgbClr val="D8D8D8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29783" dir="1514402" algn="ctr" rotWithShape="0">
                      <a:srgbClr val="000000">
                        <a:alpha val="50000"/>
                      </a:srgbClr>
                    </a:outerShdw>
                  </a:effectLst>
                  <a:latin typeface="Arial Black" panose="020B0A04020102020204" pitchFamily="34" charset="0"/>
                </a:rPr>
                <a:t>Chayote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8413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60C105F-3855-7C25-5BF3-036A891BDC20}"/>
              </a:ext>
            </a:extLst>
          </p:cNvPr>
          <p:cNvSpPr/>
          <p:nvPr/>
        </p:nvSpPr>
        <p:spPr>
          <a:xfrm>
            <a:off x="1009603" y="4737623"/>
            <a:ext cx="7297298" cy="10276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84000"/>
              </a:lnSpc>
            </a:pPr>
            <a:r>
              <a:rPr lang="en-US" sz="2200" b="1" kern="1400" dirty="0">
                <a:solidFill>
                  <a:srgbClr val="000000"/>
                </a:solidFill>
              </a:rPr>
              <a:t>1 cup raw chayote provides:</a:t>
            </a:r>
          </a:p>
          <a:p>
            <a:pPr>
              <a:lnSpc>
                <a:spcPct val="90000"/>
              </a:lnSpc>
            </a:pPr>
            <a:endParaRPr lang="en-US" sz="300" b="1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688975" indent="-2952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kern="1400" dirty="0">
                <a:solidFill>
                  <a:srgbClr val="000000"/>
                </a:solidFill>
                <a:latin typeface="Calibri"/>
                <a:cs typeface="Calibri"/>
              </a:rPr>
              <a:t>25 Calories </a:t>
            </a:r>
            <a:endParaRPr lang="en-US" sz="2200" b="1" kern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8975" indent="-2952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kern="1400" dirty="0">
                <a:solidFill>
                  <a:srgbClr val="000000"/>
                </a:solidFill>
                <a:latin typeface="Calibri"/>
                <a:cs typeface="Calibri"/>
              </a:rPr>
              <a:t>1 gm protein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912761" y="5089572"/>
            <a:ext cx="2280863" cy="43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200" b="1" dirty="0"/>
              <a:t> 2 gm fiber </a:t>
            </a:r>
          </a:p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200" b="1" dirty="0">
              <a:ea typeface="+mn-lt"/>
              <a:cs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65DE57-F0B0-BFD2-FC80-239A579CB4AC}"/>
              </a:ext>
            </a:extLst>
          </p:cNvPr>
          <p:cNvSpPr txBox="1"/>
          <p:nvPr/>
        </p:nvSpPr>
        <p:spPr>
          <a:xfrm>
            <a:off x="6026037" y="5017073"/>
            <a:ext cx="2280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2200" b="1" dirty="0"/>
              <a:t>No fat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2200" b="1" dirty="0"/>
              <a:t>No cholesterol</a:t>
            </a:r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085DDF60-3B09-4C9A-065F-A68C386FA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87081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91BFEB-55DB-C36D-C5BC-6D61328108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816" y="6130241"/>
            <a:ext cx="1742989" cy="5576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EA3093-4F47-8C23-9532-08CE7513C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266" y="6102531"/>
            <a:ext cx="1891468" cy="557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75F4AE-2784-DBFD-1F2D-6031B99896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77" y="5918186"/>
            <a:ext cx="1818507" cy="91210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DCF8DF4-D332-8D7E-57F0-BDAC56E54B5E}"/>
              </a:ext>
            </a:extLst>
          </p:cNvPr>
          <p:cNvGrpSpPr/>
          <p:nvPr/>
        </p:nvGrpSpPr>
        <p:grpSpPr>
          <a:xfrm>
            <a:off x="0" y="204781"/>
            <a:ext cx="9161463" cy="4341073"/>
            <a:chOff x="0" y="204781"/>
            <a:chExt cx="9161463" cy="4341073"/>
          </a:xfrm>
        </p:grpSpPr>
        <p:grpSp>
          <p:nvGrpSpPr>
            <p:cNvPr id="12" name="Group 2">
              <a:extLst>
                <a:ext uri="{FF2B5EF4-FFF2-40B4-BE49-F238E27FC236}">
                  <a16:creationId xmlns:a16="http://schemas.microsoft.com/office/drawing/2014/main" id="{FA957CB5-0FC6-4426-4B27-844F5FD627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6083" y="204781"/>
              <a:ext cx="8286659" cy="4341073"/>
              <a:chOff x="105700349" y="102753042"/>
              <a:chExt cx="9259155" cy="4598780"/>
            </a:xfrm>
          </p:grpSpPr>
          <p:pic>
            <p:nvPicPr>
              <p:cNvPr id="15" name="Picture 3">
                <a:extLst>
                  <a:ext uri="{FF2B5EF4-FFF2-40B4-BE49-F238E27FC236}">
                    <a16:creationId xmlns:a16="http://schemas.microsoft.com/office/drawing/2014/main" id="{EE8B4FCC-8791-6D17-332E-A2A8F11F39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3453"/>
              <a:stretch>
                <a:fillRect/>
              </a:stretch>
            </p:blipFill>
            <p:spPr bwMode="auto">
              <a:xfrm rot="757850" flipH="1">
                <a:off x="111381545" y="103067416"/>
                <a:ext cx="3577959" cy="39486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16" name="Picture 4">
                <a:extLst>
                  <a:ext uri="{FF2B5EF4-FFF2-40B4-BE49-F238E27FC236}">
                    <a16:creationId xmlns:a16="http://schemas.microsoft.com/office/drawing/2014/main" id="{5A6755EF-6E98-3852-430B-8C357148F4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700349" y="102753042"/>
                <a:ext cx="8981997" cy="45987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id="{331171E4-BAAF-EF5B-2EE3-48E029F3F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606550"/>
              <a:ext cx="9161463" cy="1595438"/>
            </a:xfrm>
            <a:prstGeom prst="rect">
              <a:avLst/>
            </a:prstGeom>
            <a:solidFill>
              <a:srgbClr val="33CC33">
                <a:alpha val="5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WordArt 5" descr="Jicama">
              <a:extLst>
                <a:ext uri="{FF2B5EF4-FFF2-40B4-BE49-F238E27FC236}">
                  <a16:creationId xmlns:a16="http://schemas.microsoft.com/office/drawing/2014/main" id="{A22E2A38-EF5D-396C-AA9C-89474B44725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592930" y="1928859"/>
              <a:ext cx="6253162" cy="9667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>
                  <a:ln w="6350" algn="ctr">
                    <a:solidFill>
                      <a:srgbClr val="D8D8D8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29783" dir="1514402" algn="ctr" rotWithShape="0">
                      <a:srgbClr val="000000">
                        <a:alpha val="50000"/>
                      </a:srgbClr>
                    </a:outerShdw>
                  </a:effectLst>
                  <a:latin typeface="Arial Black" panose="020B0A04020102020204" pitchFamily="34" charset="0"/>
                </a:rPr>
                <a:t>Chayote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3459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60C105F-3855-7C25-5BF3-036A891BDC20}"/>
              </a:ext>
            </a:extLst>
          </p:cNvPr>
          <p:cNvSpPr/>
          <p:nvPr/>
        </p:nvSpPr>
        <p:spPr>
          <a:xfrm>
            <a:off x="7791" y="4747420"/>
            <a:ext cx="9172722" cy="104644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78295" marR="0" indent="-278295" algn="ctr">
              <a:spcBef>
                <a:spcPts val="0"/>
              </a:spcBef>
              <a:tabLst>
                <a:tab pos="-1500530400" algn="l"/>
              </a:tabLst>
            </a:pPr>
            <a:r>
              <a:rPr lang="en-US" sz="2200" b="1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Chayote is an excellent source of antioxidants including vitamin C and quercetin that fight inflammation and boost immunity and healing.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B33F9B0C-C6E6-644F-AA6A-6B17C74D9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87081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6442A6-3514-4DBC-6DD6-9354DB54BB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816" y="6130241"/>
            <a:ext cx="1742989" cy="5576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2BCC82-B82F-6D7A-E9BA-6736AE676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266" y="6102531"/>
            <a:ext cx="1891468" cy="557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6F6304-7DCA-6E3B-FA39-D5CB2EDDB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77" y="5918186"/>
            <a:ext cx="1818507" cy="91210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B5B2636-E26A-1A55-CEF0-83DA0C37B2F8}"/>
              </a:ext>
            </a:extLst>
          </p:cNvPr>
          <p:cNvGrpSpPr/>
          <p:nvPr/>
        </p:nvGrpSpPr>
        <p:grpSpPr>
          <a:xfrm>
            <a:off x="0" y="204781"/>
            <a:ext cx="9161463" cy="4341073"/>
            <a:chOff x="0" y="204781"/>
            <a:chExt cx="9161463" cy="4341073"/>
          </a:xfrm>
        </p:grpSpPr>
        <p:grpSp>
          <p:nvGrpSpPr>
            <p:cNvPr id="10" name="Group 2">
              <a:extLst>
                <a:ext uri="{FF2B5EF4-FFF2-40B4-BE49-F238E27FC236}">
                  <a16:creationId xmlns:a16="http://schemas.microsoft.com/office/drawing/2014/main" id="{570A60EC-5CDC-498A-A18C-CD233B8687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6083" y="204781"/>
              <a:ext cx="8286659" cy="4341073"/>
              <a:chOff x="105700349" y="102753042"/>
              <a:chExt cx="9259155" cy="4598780"/>
            </a:xfrm>
          </p:grpSpPr>
          <p:pic>
            <p:nvPicPr>
              <p:cNvPr id="13" name="Picture 3">
                <a:extLst>
                  <a:ext uri="{FF2B5EF4-FFF2-40B4-BE49-F238E27FC236}">
                    <a16:creationId xmlns:a16="http://schemas.microsoft.com/office/drawing/2014/main" id="{5FC980A4-3F13-251B-A8C3-C3CF68BC4F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3453"/>
              <a:stretch>
                <a:fillRect/>
              </a:stretch>
            </p:blipFill>
            <p:spPr bwMode="auto">
              <a:xfrm rot="757850" flipH="1">
                <a:off x="111381545" y="103067416"/>
                <a:ext cx="3577959" cy="39486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Picture 4">
                <a:extLst>
                  <a:ext uri="{FF2B5EF4-FFF2-40B4-BE49-F238E27FC236}">
                    <a16:creationId xmlns:a16="http://schemas.microsoft.com/office/drawing/2014/main" id="{A160FF13-D36F-E18C-E840-1DB2CB2BAD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700349" y="102753042"/>
                <a:ext cx="8981997" cy="45987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18E5B9FE-AF9A-6521-5873-C4165B5289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606550"/>
              <a:ext cx="9161463" cy="1595438"/>
            </a:xfrm>
            <a:prstGeom prst="rect">
              <a:avLst/>
            </a:prstGeom>
            <a:solidFill>
              <a:srgbClr val="33CC33">
                <a:alpha val="5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WordArt 5" descr="Jicama">
              <a:extLst>
                <a:ext uri="{FF2B5EF4-FFF2-40B4-BE49-F238E27FC236}">
                  <a16:creationId xmlns:a16="http://schemas.microsoft.com/office/drawing/2014/main" id="{C847D771-55AF-E6EC-C8F5-AF844EE3961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592930" y="1928859"/>
              <a:ext cx="6253162" cy="9667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>
                  <a:ln w="6350" algn="ctr">
                    <a:solidFill>
                      <a:srgbClr val="D8D8D8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29783" dir="1514402" algn="ctr" rotWithShape="0">
                      <a:srgbClr val="000000">
                        <a:alpha val="50000"/>
                      </a:srgbClr>
                    </a:outerShdw>
                  </a:effectLst>
                  <a:latin typeface="Arial Black" panose="020B0A04020102020204" pitchFamily="34" charset="0"/>
                </a:rPr>
                <a:t>Chayote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6589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60C105F-3855-7C25-5BF3-036A891BDC20}"/>
              </a:ext>
            </a:extLst>
          </p:cNvPr>
          <p:cNvSpPr/>
          <p:nvPr/>
        </p:nvSpPr>
        <p:spPr>
          <a:xfrm>
            <a:off x="-4615" y="4812148"/>
            <a:ext cx="9144001" cy="7694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78295" marR="0" indent="-278295" algn="ctr">
              <a:spcBef>
                <a:spcPts val="0"/>
              </a:spcBef>
              <a:tabLst>
                <a:tab pos="-1500530400" algn="l"/>
              </a:tabLst>
            </a:pPr>
            <a:r>
              <a:rPr lang="en-US" sz="2200" b="1" kern="1400" dirty="0">
                <a:solidFill>
                  <a:srgbClr val="000000"/>
                </a:solidFill>
              </a:rPr>
              <a:t>Chayote is high in folate, a B vitamin which prevents birth defects, regulates DNA and homocysteine, and reduces risk of heart disease. </a:t>
            </a:r>
            <a:endParaRPr lang="en-US" dirty="0"/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49201F06-5571-469F-3380-924FE2684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87081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D671AE-B859-8803-47BC-EEAEA8901C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816" y="6130241"/>
            <a:ext cx="1742989" cy="5576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EE8EFA-9E4E-C8BE-3C5F-5E1FA700A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266" y="6102531"/>
            <a:ext cx="1891468" cy="557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E81CCD-5064-F865-7F35-3E497C7B9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77" y="5918186"/>
            <a:ext cx="1818507" cy="91210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0D1F9B3-CD3C-29D4-4C00-EC69F1928A46}"/>
              </a:ext>
            </a:extLst>
          </p:cNvPr>
          <p:cNvGrpSpPr/>
          <p:nvPr/>
        </p:nvGrpSpPr>
        <p:grpSpPr>
          <a:xfrm>
            <a:off x="0" y="204781"/>
            <a:ext cx="9161463" cy="4341073"/>
            <a:chOff x="0" y="204781"/>
            <a:chExt cx="9161463" cy="4341073"/>
          </a:xfrm>
        </p:grpSpPr>
        <p:grpSp>
          <p:nvGrpSpPr>
            <p:cNvPr id="10" name="Group 2">
              <a:extLst>
                <a:ext uri="{FF2B5EF4-FFF2-40B4-BE49-F238E27FC236}">
                  <a16:creationId xmlns:a16="http://schemas.microsoft.com/office/drawing/2014/main" id="{09C0CB5B-A35C-E0EE-A92D-36F656B2AE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6083" y="204781"/>
              <a:ext cx="8286659" cy="4341073"/>
              <a:chOff x="105700349" y="102753042"/>
              <a:chExt cx="9259155" cy="4598780"/>
            </a:xfrm>
          </p:grpSpPr>
          <p:pic>
            <p:nvPicPr>
              <p:cNvPr id="13" name="Picture 3">
                <a:extLst>
                  <a:ext uri="{FF2B5EF4-FFF2-40B4-BE49-F238E27FC236}">
                    <a16:creationId xmlns:a16="http://schemas.microsoft.com/office/drawing/2014/main" id="{511F00AD-1A3F-1ACD-1DA1-92CACFE4E0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3453"/>
              <a:stretch>
                <a:fillRect/>
              </a:stretch>
            </p:blipFill>
            <p:spPr bwMode="auto">
              <a:xfrm rot="757850" flipH="1">
                <a:off x="111381545" y="103067416"/>
                <a:ext cx="3577959" cy="39486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Picture 4">
                <a:extLst>
                  <a:ext uri="{FF2B5EF4-FFF2-40B4-BE49-F238E27FC236}">
                    <a16:creationId xmlns:a16="http://schemas.microsoft.com/office/drawing/2014/main" id="{A2E47025-0C79-82C6-F565-B0D8EB2C94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700349" y="102753042"/>
                <a:ext cx="8981997" cy="45987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B23B7252-0883-6DF1-AE87-72BAE567C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606550"/>
              <a:ext cx="9161463" cy="1595438"/>
            </a:xfrm>
            <a:prstGeom prst="rect">
              <a:avLst/>
            </a:prstGeom>
            <a:solidFill>
              <a:srgbClr val="33CC33">
                <a:alpha val="5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WordArt 5" descr="Jicama">
              <a:extLst>
                <a:ext uri="{FF2B5EF4-FFF2-40B4-BE49-F238E27FC236}">
                  <a16:creationId xmlns:a16="http://schemas.microsoft.com/office/drawing/2014/main" id="{A84DB085-8E4D-DA22-89AB-4318C7273DC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592930" y="1928859"/>
              <a:ext cx="6253162" cy="9667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>
                  <a:ln w="6350" algn="ctr">
                    <a:solidFill>
                      <a:srgbClr val="D8D8D8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29783" dir="1514402" algn="ctr" rotWithShape="0">
                      <a:srgbClr val="000000">
                        <a:alpha val="50000"/>
                      </a:srgbClr>
                    </a:outerShdw>
                  </a:effectLst>
                  <a:latin typeface="Arial Black" panose="020B0A04020102020204" pitchFamily="34" charset="0"/>
                </a:rPr>
                <a:t>Chayote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4264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60C105F-3855-7C25-5BF3-036A891BDC20}"/>
              </a:ext>
            </a:extLst>
          </p:cNvPr>
          <p:cNvSpPr/>
          <p:nvPr/>
        </p:nvSpPr>
        <p:spPr>
          <a:xfrm>
            <a:off x="-8738" y="4775116"/>
            <a:ext cx="9143999" cy="7694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78295" marR="0" indent="-278295" algn="ctr">
              <a:spcBef>
                <a:spcPts val="0"/>
              </a:spcBef>
              <a:tabLst>
                <a:tab pos="-1500530400" algn="l"/>
              </a:tabLst>
            </a:pPr>
            <a:r>
              <a:rPr lang="en-US" sz="2200" b="1" kern="1400" dirty="0">
                <a:solidFill>
                  <a:srgbClr val="000000"/>
                </a:solidFill>
              </a:rPr>
              <a:t>Chayote is a good source of manganese and vitamin K which are important for healthy bone formation, blood clotting and blood sugar regulation.</a:t>
            </a:r>
            <a:endParaRPr lang="en-US" dirty="0"/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F605696E-CEF3-DBBE-BB9E-1D051CA50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87081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CC1B4F-23DB-8B42-B072-785E1BC64A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816" y="6130241"/>
            <a:ext cx="1742989" cy="5576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D59364-67DC-45A5-D750-43FC9C12D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266" y="6102531"/>
            <a:ext cx="1891468" cy="557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E5794E-11CE-4265-BE09-8D5384928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77" y="5918186"/>
            <a:ext cx="1818507" cy="91210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3D8D871-B770-82E1-606C-9E1F999DEC2A}"/>
              </a:ext>
            </a:extLst>
          </p:cNvPr>
          <p:cNvGrpSpPr/>
          <p:nvPr/>
        </p:nvGrpSpPr>
        <p:grpSpPr>
          <a:xfrm>
            <a:off x="0" y="204781"/>
            <a:ext cx="9161463" cy="4341073"/>
            <a:chOff x="0" y="204781"/>
            <a:chExt cx="9161463" cy="4341073"/>
          </a:xfrm>
        </p:grpSpPr>
        <p:grpSp>
          <p:nvGrpSpPr>
            <p:cNvPr id="10" name="Group 2">
              <a:extLst>
                <a:ext uri="{FF2B5EF4-FFF2-40B4-BE49-F238E27FC236}">
                  <a16:creationId xmlns:a16="http://schemas.microsoft.com/office/drawing/2014/main" id="{F35DCE46-69D9-C784-DD72-B8D3B52702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6083" y="204781"/>
              <a:ext cx="8286659" cy="4341073"/>
              <a:chOff x="105700349" y="102753042"/>
              <a:chExt cx="9259155" cy="4598780"/>
            </a:xfrm>
          </p:grpSpPr>
          <p:pic>
            <p:nvPicPr>
              <p:cNvPr id="13" name="Picture 3">
                <a:extLst>
                  <a:ext uri="{FF2B5EF4-FFF2-40B4-BE49-F238E27FC236}">
                    <a16:creationId xmlns:a16="http://schemas.microsoft.com/office/drawing/2014/main" id="{EFD9E3DB-8229-93A3-1839-E6D9CD4D78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3453"/>
              <a:stretch>
                <a:fillRect/>
              </a:stretch>
            </p:blipFill>
            <p:spPr bwMode="auto">
              <a:xfrm rot="757850" flipH="1">
                <a:off x="111381545" y="103067416"/>
                <a:ext cx="3577959" cy="39486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Picture 4">
                <a:extLst>
                  <a:ext uri="{FF2B5EF4-FFF2-40B4-BE49-F238E27FC236}">
                    <a16:creationId xmlns:a16="http://schemas.microsoft.com/office/drawing/2014/main" id="{5F8C9643-30CE-62F7-7742-644F9C2428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700349" y="102753042"/>
                <a:ext cx="8981997" cy="45987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64524E5D-B973-4F52-A884-3C1908DD2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606550"/>
              <a:ext cx="9161463" cy="1595438"/>
            </a:xfrm>
            <a:prstGeom prst="rect">
              <a:avLst/>
            </a:prstGeom>
            <a:solidFill>
              <a:srgbClr val="33CC33">
                <a:alpha val="5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WordArt 5" descr="Jicama">
              <a:extLst>
                <a:ext uri="{FF2B5EF4-FFF2-40B4-BE49-F238E27FC236}">
                  <a16:creationId xmlns:a16="http://schemas.microsoft.com/office/drawing/2014/main" id="{E72C60F6-B57E-C41C-237B-31364200FC7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592930" y="1928859"/>
              <a:ext cx="6253162" cy="9667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>
                  <a:ln w="6350" algn="ctr">
                    <a:solidFill>
                      <a:srgbClr val="D8D8D8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29783" dir="1514402" algn="ctr" rotWithShape="0">
                      <a:srgbClr val="000000">
                        <a:alpha val="50000"/>
                      </a:srgbClr>
                    </a:outerShdw>
                  </a:effectLst>
                  <a:latin typeface="Arial Black" panose="020B0A04020102020204" pitchFamily="34" charset="0"/>
                </a:rPr>
                <a:t>Chayote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0731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60C105F-3855-7C25-5BF3-036A891BDC20}"/>
              </a:ext>
            </a:extLst>
          </p:cNvPr>
          <p:cNvSpPr/>
          <p:nvPr/>
        </p:nvSpPr>
        <p:spPr>
          <a:xfrm>
            <a:off x="-13494" y="4841685"/>
            <a:ext cx="9143999" cy="7694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78295" marR="0" indent="-278295" algn="ctr">
              <a:spcBef>
                <a:spcPts val="0"/>
              </a:spcBef>
              <a:tabLst>
                <a:tab pos="-1500530400" algn="l"/>
              </a:tabLst>
            </a:pPr>
            <a:r>
              <a:rPr lang="en-US" sz="2200" b="1" kern="1400" dirty="0">
                <a:solidFill>
                  <a:srgbClr val="000000"/>
                </a:solidFill>
              </a:rPr>
              <a:t>Chayote is rich in potassium and low in sodium, a healthy combination for keeping blood pressure in check.</a:t>
            </a:r>
            <a:endParaRPr lang="en-US" sz="2200" b="1" dirty="0"/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F4E1723C-BE1A-2B06-6CCD-E3640276D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87081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58187A-C131-15E3-9582-52F2C618DB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816" y="6130241"/>
            <a:ext cx="1742989" cy="5576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7E30B4-D4AF-BCD2-A0B1-9BE553A84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266" y="6102531"/>
            <a:ext cx="1891468" cy="557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A46847-F553-F15F-D581-9C782A140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77" y="5918186"/>
            <a:ext cx="1818507" cy="91210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6F42B90-7650-EF36-E45D-4CA7BCA101CA}"/>
              </a:ext>
            </a:extLst>
          </p:cNvPr>
          <p:cNvGrpSpPr/>
          <p:nvPr/>
        </p:nvGrpSpPr>
        <p:grpSpPr>
          <a:xfrm>
            <a:off x="0" y="204781"/>
            <a:ext cx="9161463" cy="4341073"/>
            <a:chOff x="0" y="204781"/>
            <a:chExt cx="9161463" cy="4341073"/>
          </a:xfrm>
        </p:grpSpPr>
        <p:grpSp>
          <p:nvGrpSpPr>
            <p:cNvPr id="10" name="Group 2">
              <a:extLst>
                <a:ext uri="{FF2B5EF4-FFF2-40B4-BE49-F238E27FC236}">
                  <a16:creationId xmlns:a16="http://schemas.microsoft.com/office/drawing/2014/main" id="{6C9EE1C0-9640-CF3E-4B09-1580989622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6083" y="204781"/>
              <a:ext cx="8286659" cy="4341073"/>
              <a:chOff x="105700349" y="102753042"/>
              <a:chExt cx="9259155" cy="4598780"/>
            </a:xfrm>
          </p:grpSpPr>
          <p:pic>
            <p:nvPicPr>
              <p:cNvPr id="13" name="Picture 3">
                <a:extLst>
                  <a:ext uri="{FF2B5EF4-FFF2-40B4-BE49-F238E27FC236}">
                    <a16:creationId xmlns:a16="http://schemas.microsoft.com/office/drawing/2014/main" id="{D75F9781-B1A4-0A2D-69D9-43E35784C7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3453"/>
              <a:stretch>
                <a:fillRect/>
              </a:stretch>
            </p:blipFill>
            <p:spPr bwMode="auto">
              <a:xfrm rot="757850" flipH="1">
                <a:off x="111381545" y="103067416"/>
                <a:ext cx="3577959" cy="39486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Picture 4">
                <a:extLst>
                  <a:ext uri="{FF2B5EF4-FFF2-40B4-BE49-F238E27FC236}">
                    <a16:creationId xmlns:a16="http://schemas.microsoft.com/office/drawing/2014/main" id="{F477BDD2-5C21-37EF-AAC6-DAFED0F16E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700349" y="102753042"/>
                <a:ext cx="8981997" cy="45987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49460ACE-7FAE-226F-FE0D-C51A07265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606550"/>
              <a:ext cx="9161463" cy="1595438"/>
            </a:xfrm>
            <a:prstGeom prst="rect">
              <a:avLst/>
            </a:prstGeom>
            <a:solidFill>
              <a:srgbClr val="33CC33">
                <a:alpha val="5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WordArt 5" descr="Jicama">
              <a:extLst>
                <a:ext uri="{FF2B5EF4-FFF2-40B4-BE49-F238E27FC236}">
                  <a16:creationId xmlns:a16="http://schemas.microsoft.com/office/drawing/2014/main" id="{674D2830-1183-C6E1-C7EF-AB26279BADB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592930" y="1928859"/>
              <a:ext cx="6253162" cy="9667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>
                  <a:ln w="6350" algn="ctr">
                    <a:solidFill>
                      <a:srgbClr val="D8D8D8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29783" dir="1514402" algn="ctr" rotWithShape="0">
                      <a:srgbClr val="000000">
                        <a:alpha val="50000"/>
                      </a:srgbClr>
                    </a:outerShdw>
                  </a:effectLst>
                  <a:latin typeface="Arial Black" panose="020B0A04020102020204" pitchFamily="34" charset="0"/>
                </a:rPr>
                <a:t>Chayote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1426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60C105F-3855-7C25-5BF3-036A891BDC20}"/>
              </a:ext>
            </a:extLst>
          </p:cNvPr>
          <p:cNvSpPr/>
          <p:nvPr/>
        </p:nvSpPr>
        <p:spPr>
          <a:xfrm>
            <a:off x="0" y="4661214"/>
            <a:ext cx="9143999" cy="110799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78295" marR="0" indent="-278295" algn="ctr">
              <a:spcBef>
                <a:spcPts val="0"/>
              </a:spcBef>
              <a:tabLst>
                <a:tab pos="-1500530400" algn="l"/>
              </a:tabLst>
            </a:pPr>
            <a:r>
              <a:rPr lang="en-US" sz="2200" b="1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Fiber in chayote, especially soluble fiber, lowers blood sugars </a:t>
            </a:r>
          </a:p>
          <a:p>
            <a:pPr marL="278295" marR="0" indent="-278295" algn="ctr">
              <a:spcBef>
                <a:spcPts val="0"/>
              </a:spcBef>
              <a:tabLst>
                <a:tab pos="-1500530400" algn="l"/>
              </a:tabLst>
            </a:pPr>
            <a:r>
              <a:rPr lang="en-US" sz="2200" b="1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and cholesterol, aids in weight management </a:t>
            </a:r>
          </a:p>
          <a:p>
            <a:pPr marL="278295" marR="0" indent="-278295" algn="ctr">
              <a:spcBef>
                <a:spcPts val="0"/>
              </a:spcBef>
              <a:tabLst>
                <a:tab pos="-1500530400" algn="l"/>
              </a:tabLst>
            </a:pPr>
            <a:r>
              <a:rPr lang="en-US" sz="2200" b="1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and supports a healthy microbiome.</a:t>
            </a:r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645EBFBD-F590-0F8B-AFAE-495EBCB83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87081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49F8EF-1A22-3E21-3AC7-BACF8990E1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816" y="6130241"/>
            <a:ext cx="1742989" cy="5576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AC0445-251E-9165-BE96-2BBE0ED1E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266" y="6102531"/>
            <a:ext cx="1891468" cy="557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CBDA2D-DF26-FD35-5B78-11996492E8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77" y="5918186"/>
            <a:ext cx="1818507" cy="91210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418A7DC-7D18-79EA-9316-5230DA65AEA5}"/>
              </a:ext>
            </a:extLst>
          </p:cNvPr>
          <p:cNvGrpSpPr/>
          <p:nvPr/>
        </p:nvGrpSpPr>
        <p:grpSpPr>
          <a:xfrm>
            <a:off x="0" y="204781"/>
            <a:ext cx="9161463" cy="4341073"/>
            <a:chOff x="0" y="204781"/>
            <a:chExt cx="9161463" cy="4341073"/>
          </a:xfrm>
        </p:grpSpPr>
        <p:grpSp>
          <p:nvGrpSpPr>
            <p:cNvPr id="10" name="Group 2">
              <a:extLst>
                <a:ext uri="{FF2B5EF4-FFF2-40B4-BE49-F238E27FC236}">
                  <a16:creationId xmlns:a16="http://schemas.microsoft.com/office/drawing/2014/main" id="{E5DA2916-8271-0C76-98F2-07AD09BEEC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6083" y="204781"/>
              <a:ext cx="8286659" cy="4341073"/>
              <a:chOff x="105700349" y="102753042"/>
              <a:chExt cx="9259155" cy="4598780"/>
            </a:xfrm>
          </p:grpSpPr>
          <p:pic>
            <p:nvPicPr>
              <p:cNvPr id="13" name="Picture 3">
                <a:extLst>
                  <a:ext uri="{FF2B5EF4-FFF2-40B4-BE49-F238E27FC236}">
                    <a16:creationId xmlns:a16="http://schemas.microsoft.com/office/drawing/2014/main" id="{970ABE2B-BA2B-B261-F12F-BC63610A4D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3453"/>
              <a:stretch>
                <a:fillRect/>
              </a:stretch>
            </p:blipFill>
            <p:spPr bwMode="auto">
              <a:xfrm rot="757850" flipH="1">
                <a:off x="111381545" y="103067416"/>
                <a:ext cx="3577959" cy="39486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Picture 4">
                <a:extLst>
                  <a:ext uri="{FF2B5EF4-FFF2-40B4-BE49-F238E27FC236}">
                    <a16:creationId xmlns:a16="http://schemas.microsoft.com/office/drawing/2014/main" id="{3AC63C9A-11C8-1D77-9EE6-7F32F4DBAE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700349" y="102753042"/>
                <a:ext cx="8981997" cy="45987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95301F98-65F7-31B6-CBC4-3BAB150894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606550"/>
              <a:ext cx="9161463" cy="1595438"/>
            </a:xfrm>
            <a:prstGeom prst="rect">
              <a:avLst/>
            </a:prstGeom>
            <a:solidFill>
              <a:srgbClr val="33CC33">
                <a:alpha val="5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WordArt 5" descr="Jicama">
              <a:extLst>
                <a:ext uri="{FF2B5EF4-FFF2-40B4-BE49-F238E27FC236}">
                  <a16:creationId xmlns:a16="http://schemas.microsoft.com/office/drawing/2014/main" id="{42AED677-F082-1005-F9B0-6229D26394A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592930" y="1928859"/>
              <a:ext cx="6253162" cy="9667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>
                  <a:ln w="6350" algn="ctr">
                    <a:solidFill>
                      <a:srgbClr val="D8D8D8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29783" dir="1514402" algn="ctr" rotWithShape="0">
                      <a:srgbClr val="000000">
                        <a:alpha val="50000"/>
                      </a:srgbClr>
                    </a:outerShdw>
                  </a:effectLst>
                  <a:latin typeface="Arial Black" panose="020B0A04020102020204" pitchFamily="34" charset="0"/>
                </a:rPr>
                <a:t>Chayote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4452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60C105F-3855-7C25-5BF3-036A891BDC20}"/>
              </a:ext>
            </a:extLst>
          </p:cNvPr>
          <p:cNvSpPr/>
          <p:nvPr/>
        </p:nvSpPr>
        <p:spPr>
          <a:xfrm>
            <a:off x="0" y="4667402"/>
            <a:ext cx="9143999" cy="110799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78295" marR="0" indent="-278295" algn="ctr">
              <a:spcBef>
                <a:spcPts val="0"/>
              </a:spcBef>
              <a:tabLst>
                <a:tab pos="-1500530400" algn="l"/>
              </a:tabLst>
            </a:pPr>
            <a:r>
              <a:rPr lang="en-US" sz="2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Chayote can be used as a fruit or a vegetable, raw or cooked. </a:t>
            </a:r>
          </a:p>
          <a:p>
            <a:pPr marL="278295" marR="0" indent="-278295" algn="ctr">
              <a:spcBef>
                <a:spcPts val="0"/>
              </a:spcBef>
              <a:tabLst>
                <a:tab pos="-1500530400" algn="l"/>
              </a:tabLst>
            </a:pPr>
            <a:r>
              <a:rPr lang="en-US" sz="2200" b="1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Use raw in salad, slaw, salsa or on sandwiches. </a:t>
            </a:r>
          </a:p>
          <a:p>
            <a:pPr marL="278295" marR="0" indent="-278295" algn="ctr">
              <a:spcBef>
                <a:spcPts val="0"/>
              </a:spcBef>
              <a:tabLst>
                <a:tab pos="-1500530400" algn="l"/>
              </a:tabLst>
            </a:pPr>
            <a:r>
              <a:rPr lang="en-US" sz="2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Boil, sauté steam, roast, or BBQ, or toss in soups, stews or casseroles.</a:t>
            </a:r>
            <a:endParaRPr lang="en-US" sz="1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DA55E638-57EF-F33C-C096-A736A2504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87081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AA480A-4280-59EE-20ED-BCC7CDFC79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816" y="6130241"/>
            <a:ext cx="1742989" cy="5576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BB45B6-4308-DD65-9C0F-2AB72EAA8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266" y="6102531"/>
            <a:ext cx="1891468" cy="557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CE9F4D-A545-5B9D-8D2E-79B72B77B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77" y="5918186"/>
            <a:ext cx="1818507" cy="91210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3B95CE0-2BF6-A3F3-302B-0086ED48BF84}"/>
              </a:ext>
            </a:extLst>
          </p:cNvPr>
          <p:cNvGrpSpPr/>
          <p:nvPr/>
        </p:nvGrpSpPr>
        <p:grpSpPr>
          <a:xfrm>
            <a:off x="0" y="204781"/>
            <a:ext cx="9161463" cy="4341073"/>
            <a:chOff x="0" y="204781"/>
            <a:chExt cx="9161463" cy="4341073"/>
          </a:xfrm>
        </p:grpSpPr>
        <p:grpSp>
          <p:nvGrpSpPr>
            <p:cNvPr id="10" name="Group 2">
              <a:extLst>
                <a:ext uri="{FF2B5EF4-FFF2-40B4-BE49-F238E27FC236}">
                  <a16:creationId xmlns:a16="http://schemas.microsoft.com/office/drawing/2014/main" id="{53A7F13F-6E53-1464-2DD5-85AAB18082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6083" y="204781"/>
              <a:ext cx="8286659" cy="4341073"/>
              <a:chOff x="105700349" y="102753042"/>
              <a:chExt cx="9259155" cy="4598780"/>
            </a:xfrm>
          </p:grpSpPr>
          <p:pic>
            <p:nvPicPr>
              <p:cNvPr id="13" name="Picture 3">
                <a:extLst>
                  <a:ext uri="{FF2B5EF4-FFF2-40B4-BE49-F238E27FC236}">
                    <a16:creationId xmlns:a16="http://schemas.microsoft.com/office/drawing/2014/main" id="{13DDDCD2-1299-CE81-9A92-DA110F258A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3453"/>
              <a:stretch>
                <a:fillRect/>
              </a:stretch>
            </p:blipFill>
            <p:spPr bwMode="auto">
              <a:xfrm rot="757850" flipH="1">
                <a:off x="111381545" y="103067416"/>
                <a:ext cx="3577959" cy="39486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Picture 4">
                <a:extLst>
                  <a:ext uri="{FF2B5EF4-FFF2-40B4-BE49-F238E27FC236}">
                    <a16:creationId xmlns:a16="http://schemas.microsoft.com/office/drawing/2014/main" id="{C447EEC1-BCBD-913D-C4D1-1E5C32A471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700349" y="102753042"/>
                <a:ext cx="8981997" cy="45987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9A460181-B47F-FDC9-F61A-AB83190AFC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606550"/>
              <a:ext cx="9161463" cy="1595438"/>
            </a:xfrm>
            <a:prstGeom prst="rect">
              <a:avLst/>
            </a:prstGeom>
            <a:solidFill>
              <a:srgbClr val="33CC33">
                <a:alpha val="5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WordArt 5" descr="Jicama">
              <a:extLst>
                <a:ext uri="{FF2B5EF4-FFF2-40B4-BE49-F238E27FC236}">
                  <a16:creationId xmlns:a16="http://schemas.microsoft.com/office/drawing/2014/main" id="{A651AC81-ECFA-6B90-A785-041FF264C24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592930" y="1928859"/>
              <a:ext cx="6253162" cy="9667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>
                  <a:ln w="6350" algn="ctr">
                    <a:solidFill>
                      <a:srgbClr val="D8D8D8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29783" dir="1514402" algn="ctr" rotWithShape="0">
                      <a:srgbClr val="000000">
                        <a:alpha val="50000"/>
                      </a:srgbClr>
                    </a:outerShdw>
                  </a:effectLst>
                  <a:latin typeface="Arial Black" panose="020B0A04020102020204" pitchFamily="34" charset="0"/>
                </a:rPr>
                <a:t>Chayote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4062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B11FF2B8-17CB-8DDA-2A52-AF41D8B97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0596" y="4616125"/>
            <a:ext cx="7840738" cy="842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5000"/>
              </a:lnSpc>
            </a:pPr>
            <a:r>
              <a:rPr lang="en-US" sz="2000" b="1" dirty="0">
                <a:ea typeface="+mn-lt"/>
                <a:cs typeface="+mn-lt"/>
              </a:rPr>
              <a:t>For recipes, visit any of these 3 websites</a:t>
            </a:r>
          </a:p>
          <a:p>
            <a:pPr>
              <a:lnSpc>
                <a:spcPct val="85000"/>
              </a:lnSpc>
            </a:pPr>
            <a:r>
              <a:rPr lang="en-US" sz="2000" b="1" dirty="0">
                <a:solidFill>
                  <a:srgbClr val="0070C0"/>
                </a:solidFill>
                <a:ea typeface="+mn-lt"/>
                <a:cs typeface="+mn-lt"/>
              </a:rPr>
              <a:t>www.advancedhealth.com/healthy-bytes-initiative </a:t>
            </a:r>
          </a:p>
          <a:p>
            <a:pPr>
              <a:lnSpc>
                <a:spcPct val="85000"/>
              </a:lnSpc>
            </a:pPr>
            <a:r>
              <a:rPr lang="en-US" sz="2000" b="1" dirty="0">
                <a:solidFill>
                  <a:srgbClr val="0070C0"/>
                </a:solidFill>
                <a:ea typeface="+mn-lt"/>
                <a:cs typeface="+mn-lt"/>
              </a:rPr>
              <a:t>www.coosheadfood.coop/join-us </a:t>
            </a:r>
          </a:p>
          <a:p>
            <a:pPr>
              <a:lnSpc>
                <a:spcPct val="85000"/>
              </a:lnSpc>
            </a:pPr>
            <a:r>
              <a:rPr lang="en-US" sz="2000" b="1" dirty="0">
                <a:solidFill>
                  <a:srgbClr val="0070C0"/>
                </a:solidFill>
                <a:ea typeface="+mn-lt"/>
                <a:cs typeface="+mn-lt"/>
              </a:rPr>
              <a:t>https://extension.oregonstate.edu/coos/healthy-families-communities   </a:t>
            </a:r>
          </a:p>
          <a:p>
            <a:pPr algn="ctr">
              <a:lnSpc>
                <a:spcPct val="85000"/>
              </a:lnSpc>
            </a:pPr>
            <a:endParaRPr lang="en-US" sz="2200" b="1" dirty="0"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C61437-F1A0-4F86-E9A3-DA007318A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14" y="4568924"/>
            <a:ext cx="1182727" cy="1176630"/>
          </a:xfrm>
          <a:prstGeom prst="rect">
            <a:avLst/>
          </a:prstGeom>
        </p:spPr>
      </p:pic>
      <p:sp>
        <p:nvSpPr>
          <p:cNvPr id="18" name="Rectangle 28">
            <a:extLst>
              <a:ext uri="{FF2B5EF4-FFF2-40B4-BE49-F238E27FC236}">
                <a16:creationId xmlns:a16="http://schemas.microsoft.com/office/drawing/2014/main" id="{8DD990BC-40C0-43D6-96CD-AB4F04AD0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87081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9FA3D26-0B86-4903-813D-C926F12B82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816" y="6130241"/>
            <a:ext cx="1742989" cy="5576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CCA5B62-79B1-4624-864F-A8008DDFB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266" y="6102531"/>
            <a:ext cx="1891468" cy="557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C58A3C9-D92F-4271-B9D9-E8EA547022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677" y="5918186"/>
            <a:ext cx="1818507" cy="91210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6DF7EE9-9E18-9627-F12F-DCBFC3C5A443}"/>
              </a:ext>
            </a:extLst>
          </p:cNvPr>
          <p:cNvGrpSpPr/>
          <p:nvPr/>
        </p:nvGrpSpPr>
        <p:grpSpPr>
          <a:xfrm>
            <a:off x="0" y="204781"/>
            <a:ext cx="9161463" cy="4341073"/>
            <a:chOff x="0" y="204781"/>
            <a:chExt cx="9161463" cy="4341073"/>
          </a:xfrm>
        </p:grpSpPr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id="{2F8549D3-DB6C-4206-B847-43EF23C5FA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6083" y="204781"/>
              <a:ext cx="8286659" cy="4341073"/>
              <a:chOff x="105700349" y="102753042"/>
              <a:chExt cx="9259155" cy="4598780"/>
            </a:xfrm>
          </p:grpSpPr>
          <p:pic>
            <p:nvPicPr>
              <p:cNvPr id="10" name="Picture 3">
                <a:extLst>
                  <a:ext uri="{FF2B5EF4-FFF2-40B4-BE49-F238E27FC236}">
                    <a16:creationId xmlns:a16="http://schemas.microsoft.com/office/drawing/2014/main" id="{5562AB5E-2B3C-D094-12AF-A44427BB6F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3453"/>
              <a:stretch>
                <a:fillRect/>
              </a:stretch>
            </p:blipFill>
            <p:spPr bwMode="auto">
              <a:xfrm rot="757850" flipH="1">
                <a:off x="111381545" y="103067416"/>
                <a:ext cx="3577959" cy="39486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4">
                <a:extLst>
                  <a:ext uri="{FF2B5EF4-FFF2-40B4-BE49-F238E27FC236}">
                    <a16:creationId xmlns:a16="http://schemas.microsoft.com/office/drawing/2014/main" id="{4C71CDF7-6747-AA60-6892-1241EBD039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700349" y="102753042"/>
                <a:ext cx="8981997" cy="45987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BF0ADDE8-C969-4EE6-CB15-4AA99CE6A0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606550"/>
              <a:ext cx="9161463" cy="1595438"/>
            </a:xfrm>
            <a:prstGeom prst="rect">
              <a:avLst/>
            </a:prstGeom>
            <a:solidFill>
              <a:srgbClr val="33CC33">
                <a:alpha val="5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WordArt 5" descr="Jicama">
              <a:extLst>
                <a:ext uri="{FF2B5EF4-FFF2-40B4-BE49-F238E27FC236}">
                  <a16:creationId xmlns:a16="http://schemas.microsoft.com/office/drawing/2014/main" id="{9AF9BBDC-C6B0-9ED6-8F5E-3E3C88950B0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592930" y="1928859"/>
              <a:ext cx="6253162" cy="9667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>
                  <a:ln w="6350" algn="ctr">
                    <a:solidFill>
                      <a:srgbClr val="D8D8D8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29783" dir="1514402" algn="ctr" rotWithShape="0">
                      <a:srgbClr val="000000">
                        <a:alpha val="50000"/>
                      </a:srgbClr>
                    </a:outerShdw>
                  </a:effectLst>
                  <a:latin typeface="Arial Black" panose="020B0A04020102020204" pitchFamily="34" charset="0"/>
                </a:rPr>
                <a:t>Chayote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83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9964</TotalTime>
  <Words>253</Words>
  <Application>Microsoft Office PowerPoint</Application>
  <PresentationFormat>On-screen Show (4:3)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Oregon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Polizzi, Stephanie</dc:creator>
  <cp:lastModifiedBy>Polizzi, Stephanie</cp:lastModifiedBy>
  <cp:revision>337</cp:revision>
  <dcterms:created xsi:type="dcterms:W3CDTF">2019-07-30T22:09:55Z</dcterms:created>
  <dcterms:modified xsi:type="dcterms:W3CDTF">2024-08-19T03:35:53Z</dcterms:modified>
</cp:coreProperties>
</file>