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3" r:id="rId2"/>
    <p:sldId id="303" r:id="rId3"/>
    <p:sldId id="314" r:id="rId4"/>
    <p:sldId id="316" r:id="rId5"/>
    <p:sldId id="318" r:id="rId6"/>
    <p:sldId id="320" r:id="rId7"/>
    <p:sldId id="321" r:id="rId8"/>
    <p:sldId id="322" r:id="rId9"/>
    <p:sldId id="31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AEC2"/>
    <a:srgbClr val="008000"/>
    <a:srgbClr val="007A00"/>
    <a:srgbClr val="33CC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22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0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6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60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79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81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25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85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19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88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68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0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36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23329-70FB-4730-9B80-EA7CE49FE7F4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60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5">
            <a:extLst>
              <a:ext uri="{FF2B5EF4-FFF2-40B4-BE49-F238E27FC236}">
                <a16:creationId xmlns:a16="http://schemas.microsoft.com/office/drawing/2014/main" id="{DB844720-D77F-26CD-F9AA-5884B0D1787A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61463" cy="4530927"/>
            <a:chOff x="105613200" y="102870000"/>
            <a:chExt cx="9230242" cy="4415790"/>
          </a:xfrm>
        </p:grpSpPr>
        <p:pic>
          <p:nvPicPr>
            <p:cNvPr id="1030" name="Picture 6">
              <a:extLst>
                <a:ext uri="{FF2B5EF4-FFF2-40B4-BE49-F238E27FC236}">
                  <a16:creationId xmlns:a16="http://schemas.microsoft.com/office/drawing/2014/main" id="{D99B2A1E-10A3-8EE5-CD10-A0A3D478F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84" t="8946" r="7611"/>
            <a:stretch>
              <a:fillRect/>
            </a:stretch>
          </p:blipFill>
          <p:spPr bwMode="auto">
            <a:xfrm>
              <a:off x="105613200" y="102870000"/>
              <a:ext cx="9230242" cy="4359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031" name="Picture 7">
              <a:extLst>
                <a:ext uri="{FF2B5EF4-FFF2-40B4-BE49-F238E27FC236}">
                  <a16:creationId xmlns:a16="http://schemas.microsoft.com/office/drawing/2014/main" id="{DC7411B1-4A3E-6880-C466-27B47A1EA01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779844">
              <a:off x="105968998" y="104777872"/>
              <a:ext cx="5331064" cy="25079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132095" y="4693879"/>
            <a:ext cx="8851541" cy="100642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0" marR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Artichokes are green vegetables rich in protein and fiber </a:t>
            </a:r>
          </a:p>
          <a:p>
            <a:pPr marL="0" marR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with many health benefits. </a:t>
            </a:r>
          </a:p>
          <a:p>
            <a:pPr marL="0" marR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Fresh artichokes are usually steamed and hearts can be canned or frozen.</a:t>
            </a:r>
            <a:endParaRPr lang="en-US" sz="2200" b="1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9" name="Rectangle 28">
            <a:extLst>
              <a:ext uri="{FF2B5EF4-FFF2-40B4-BE49-F238E27FC236}">
                <a16:creationId xmlns:a16="http://schemas.microsoft.com/office/drawing/2014/main" id="{392B9463-FE2A-441E-ED8D-4230312387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87081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ED8181B-BA64-B57D-4DCF-4D61562BA2B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16" y="6130241"/>
            <a:ext cx="1742989" cy="55767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C5E567C-D98A-E0D0-F9F6-66C99EE50F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266" y="6102531"/>
            <a:ext cx="1891468" cy="557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444E2CB-A600-E93D-D08A-B8EB704356C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3677" y="5918186"/>
            <a:ext cx="1818507" cy="912104"/>
          </a:xfrm>
          <a:prstGeom prst="rect">
            <a:avLst/>
          </a:prstGeom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56C673C7-1220-5005-4A46-A83AD3FE8A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06550"/>
            <a:ext cx="9161463" cy="1595438"/>
          </a:xfrm>
          <a:prstGeom prst="rect">
            <a:avLst/>
          </a:prstGeom>
          <a:solidFill>
            <a:srgbClr val="33CC33">
              <a:alpha val="54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WordArt 8" descr="Jicama">
            <a:extLst>
              <a:ext uri="{FF2B5EF4-FFF2-40B4-BE49-F238E27FC236}">
                <a16:creationId xmlns:a16="http://schemas.microsoft.com/office/drawing/2014/main" id="{790ED857-B903-476B-6642-E81F5C6B6E2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92930" y="1920081"/>
            <a:ext cx="6253162" cy="968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 dirty="0">
                <a:ln w="6350" algn="ctr">
                  <a:solidFill>
                    <a:srgbClr val="D8D8D8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Artichokes</a:t>
            </a:r>
          </a:p>
        </p:txBody>
      </p:sp>
    </p:spTree>
    <p:extLst>
      <p:ext uri="{BB962C8B-B14F-4D97-AF65-F5344CB8AC3E}">
        <p14:creationId xmlns:p14="http://schemas.microsoft.com/office/powerpoint/2010/main" val="1228413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1009603" y="4737623"/>
            <a:ext cx="7297298" cy="10276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ct val="84000"/>
              </a:lnSpc>
            </a:pPr>
            <a:r>
              <a:rPr lang="en-US" sz="2200" b="1" kern="1400" dirty="0">
                <a:solidFill>
                  <a:srgbClr val="000000"/>
                </a:solidFill>
              </a:rPr>
              <a:t>1 medium steamed artichoke provides:</a:t>
            </a:r>
          </a:p>
          <a:p>
            <a:pPr>
              <a:lnSpc>
                <a:spcPct val="90000"/>
              </a:lnSpc>
            </a:pPr>
            <a:endParaRPr lang="en-US" sz="300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688975" indent="-29527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60 Calories </a:t>
            </a:r>
            <a:endParaRPr lang="en-US" sz="2200" b="1" kern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8975" indent="-29527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4 gm protein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912761" y="5089572"/>
            <a:ext cx="2280863" cy="434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225425" indent="-225425">
              <a:buFont typeface="Arial" panose="020B0604020202020204" pitchFamily="34" charset="0"/>
              <a:buChar char="•"/>
            </a:pPr>
            <a:r>
              <a:rPr lang="en-US" sz="2200" b="1" dirty="0"/>
              <a:t> 7 gm fiber </a:t>
            </a:r>
          </a:p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65DE57-F0B0-BFD2-FC80-239A579CB4AC}"/>
              </a:ext>
            </a:extLst>
          </p:cNvPr>
          <p:cNvSpPr txBox="1"/>
          <p:nvPr/>
        </p:nvSpPr>
        <p:spPr>
          <a:xfrm>
            <a:off x="6026037" y="5017073"/>
            <a:ext cx="22808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2200" b="1" dirty="0"/>
              <a:t>No fat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2200" b="1" dirty="0"/>
              <a:t>No cholesterol</a:t>
            </a:r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085DDF60-3B09-4C9A-065F-A68C386FA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87081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E91BFEB-55DB-C36D-C5BC-6D61328108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16" y="6130241"/>
            <a:ext cx="1742989" cy="55767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EEA3093-4F47-8C23-9532-08CE7513C5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266" y="6102531"/>
            <a:ext cx="1891468" cy="557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175F4AE-2784-DBFD-1F2D-6031B99896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677" y="5918186"/>
            <a:ext cx="1818507" cy="912104"/>
          </a:xfrm>
          <a:prstGeom prst="rect">
            <a:avLst/>
          </a:prstGeom>
        </p:spPr>
      </p:pic>
      <p:grpSp>
        <p:nvGrpSpPr>
          <p:cNvPr id="3" name="Group 5">
            <a:extLst>
              <a:ext uri="{FF2B5EF4-FFF2-40B4-BE49-F238E27FC236}">
                <a16:creationId xmlns:a16="http://schemas.microsoft.com/office/drawing/2014/main" id="{1E7E0889-0FE9-8349-4732-7C389C13DCA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61463" cy="4530927"/>
            <a:chOff x="105613200" y="102870000"/>
            <a:chExt cx="9230242" cy="4415790"/>
          </a:xfrm>
        </p:grpSpPr>
        <p:pic>
          <p:nvPicPr>
            <p:cNvPr id="4" name="Picture 6">
              <a:extLst>
                <a:ext uri="{FF2B5EF4-FFF2-40B4-BE49-F238E27FC236}">
                  <a16:creationId xmlns:a16="http://schemas.microsoft.com/office/drawing/2014/main" id="{31C75185-044C-8B08-93FF-563369052BC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84" t="8946" r="7611"/>
            <a:stretch>
              <a:fillRect/>
            </a:stretch>
          </p:blipFill>
          <p:spPr bwMode="auto">
            <a:xfrm>
              <a:off x="105613200" y="102870000"/>
              <a:ext cx="9230242" cy="4359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7" name="Picture 7">
              <a:extLst>
                <a:ext uri="{FF2B5EF4-FFF2-40B4-BE49-F238E27FC236}">
                  <a16:creationId xmlns:a16="http://schemas.microsoft.com/office/drawing/2014/main" id="{CF7E63FD-3195-76A6-9563-B4C59F83903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779844">
              <a:off x="105968998" y="104777872"/>
              <a:ext cx="5331064" cy="25079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</p:grpSp>
      <p:sp>
        <p:nvSpPr>
          <p:cNvPr id="18" name="Rectangle 3">
            <a:extLst>
              <a:ext uri="{FF2B5EF4-FFF2-40B4-BE49-F238E27FC236}">
                <a16:creationId xmlns:a16="http://schemas.microsoft.com/office/drawing/2014/main" id="{B4AD76F5-7392-CF97-9366-2F807F6CA1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06550"/>
            <a:ext cx="9161463" cy="1595438"/>
          </a:xfrm>
          <a:prstGeom prst="rect">
            <a:avLst/>
          </a:prstGeom>
          <a:solidFill>
            <a:srgbClr val="33CC33">
              <a:alpha val="54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WordArt 8" descr="Jicama">
            <a:extLst>
              <a:ext uri="{FF2B5EF4-FFF2-40B4-BE49-F238E27FC236}">
                <a16:creationId xmlns:a16="http://schemas.microsoft.com/office/drawing/2014/main" id="{A0D4C666-D7AB-47C4-BFA6-D5EA6003AFB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92930" y="1920081"/>
            <a:ext cx="6253162" cy="968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 dirty="0">
                <a:ln w="6350" algn="ctr">
                  <a:solidFill>
                    <a:srgbClr val="D8D8D8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Artichokes</a:t>
            </a:r>
          </a:p>
        </p:txBody>
      </p:sp>
    </p:spTree>
    <p:extLst>
      <p:ext uri="{BB962C8B-B14F-4D97-AF65-F5344CB8AC3E}">
        <p14:creationId xmlns:p14="http://schemas.microsoft.com/office/powerpoint/2010/main" val="3623459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7791" y="4655060"/>
            <a:ext cx="9172722" cy="138499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Fresh artichokes are an excellent source of vitamin C </a:t>
            </a:r>
          </a:p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important for collagen production, lowering inflammation, </a:t>
            </a:r>
          </a:p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boosting immunity and healing.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en-US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B33F9B0C-C6E6-644F-AA6A-6B17C74D94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87081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C6442A6-3514-4DBC-6DD6-9354DB54BB1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16" y="6130241"/>
            <a:ext cx="1742989" cy="5576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92BCC82-B82F-6D7A-E9BA-6736AE6761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266" y="6102531"/>
            <a:ext cx="1891468" cy="557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56F6304-7DCA-6E3B-FA39-D5CB2EDDB7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677" y="5918186"/>
            <a:ext cx="1818507" cy="912104"/>
          </a:xfrm>
          <a:prstGeom prst="rect">
            <a:avLst/>
          </a:prstGeom>
        </p:spPr>
      </p:pic>
      <p:grpSp>
        <p:nvGrpSpPr>
          <p:cNvPr id="3" name="Group 5">
            <a:extLst>
              <a:ext uri="{FF2B5EF4-FFF2-40B4-BE49-F238E27FC236}">
                <a16:creationId xmlns:a16="http://schemas.microsoft.com/office/drawing/2014/main" id="{CD3FEDE7-0910-D336-BC72-9D76A525213A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61463" cy="4530927"/>
            <a:chOff x="105613200" y="102870000"/>
            <a:chExt cx="9230242" cy="4415790"/>
          </a:xfrm>
        </p:grpSpPr>
        <p:pic>
          <p:nvPicPr>
            <p:cNvPr id="4" name="Picture 6">
              <a:extLst>
                <a:ext uri="{FF2B5EF4-FFF2-40B4-BE49-F238E27FC236}">
                  <a16:creationId xmlns:a16="http://schemas.microsoft.com/office/drawing/2014/main" id="{03503B70-38D0-A29E-0FCF-C56145196C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84" t="8946" r="7611"/>
            <a:stretch>
              <a:fillRect/>
            </a:stretch>
          </p:blipFill>
          <p:spPr bwMode="auto">
            <a:xfrm>
              <a:off x="105613200" y="102870000"/>
              <a:ext cx="9230242" cy="4359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5" name="Picture 7">
              <a:extLst>
                <a:ext uri="{FF2B5EF4-FFF2-40B4-BE49-F238E27FC236}">
                  <a16:creationId xmlns:a16="http://schemas.microsoft.com/office/drawing/2014/main" id="{FDB05E26-C371-EA3A-F836-7827580EE9E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779844">
              <a:off x="105968998" y="104777872"/>
              <a:ext cx="5331064" cy="25079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</p:grpSp>
      <p:sp>
        <p:nvSpPr>
          <p:cNvPr id="16" name="Rectangle 3">
            <a:extLst>
              <a:ext uri="{FF2B5EF4-FFF2-40B4-BE49-F238E27FC236}">
                <a16:creationId xmlns:a16="http://schemas.microsoft.com/office/drawing/2014/main" id="{33B42BCD-5EC1-969B-CCB6-D2746F3D8B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06550"/>
            <a:ext cx="9161463" cy="1595438"/>
          </a:xfrm>
          <a:prstGeom prst="rect">
            <a:avLst/>
          </a:prstGeom>
          <a:solidFill>
            <a:srgbClr val="33CC33">
              <a:alpha val="54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WordArt 8" descr="Jicama">
            <a:extLst>
              <a:ext uri="{FF2B5EF4-FFF2-40B4-BE49-F238E27FC236}">
                <a16:creationId xmlns:a16="http://schemas.microsoft.com/office/drawing/2014/main" id="{FB44D2E5-2ECC-8F3C-0479-BD32E5EB85E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92930" y="1920081"/>
            <a:ext cx="6253162" cy="968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 dirty="0">
                <a:ln w="6350" algn="ctr">
                  <a:solidFill>
                    <a:srgbClr val="D8D8D8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Artichokes</a:t>
            </a:r>
          </a:p>
        </p:txBody>
      </p:sp>
    </p:spTree>
    <p:extLst>
      <p:ext uri="{BB962C8B-B14F-4D97-AF65-F5344CB8AC3E}">
        <p14:creationId xmlns:p14="http://schemas.microsoft.com/office/powerpoint/2010/main" val="3386589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-8738" y="4775116"/>
            <a:ext cx="9143999" cy="76944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solidFill>
                  <a:srgbClr val="000000"/>
                </a:solidFill>
              </a:rPr>
              <a:t>Artichokes are a good source of folate, which prevents birth defects, regulates DNA and homocysteine, and reduces risk of heart disease.</a:t>
            </a:r>
            <a:endParaRPr lang="en-US" dirty="0"/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F605696E-CEF3-DBBE-BB9E-1D051CA50E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87081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FCC1B4F-23DB-8B42-B072-785E1BC64A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16" y="6130241"/>
            <a:ext cx="1742989" cy="5576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3D59364-67DC-45A5-D750-43FC9C12DC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266" y="6102531"/>
            <a:ext cx="1891468" cy="557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2E5794E-11CE-4265-BE09-8D5384928E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677" y="5918186"/>
            <a:ext cx="1818507" cy="912104"/>
          </a:xfrm>
          <a:prstGeom prst="rect">
            <a:avLst/>
          </a:prstGeom>
        </p:spPr>
      </p:pic>
      <p:grpSp>
        <p:nvGrpSpPr>
          <p:cNvPr id="3" name="Group 5">
            <a:extLst>
              <a:ext uri="{FF2B5EF4-FFF2-40B4-BE49-F238E27FC236}">
                <a16:creationId xmlns:a16="http://schemas.microsoft.com/office/drawing/2014/main" id="{3F1BA49D-A3E7-7C3F-4B29-1D6FD7B3DB6B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61463" cy="4530927"/>
            <a:chOff x="105613200" y="102870000"/>
            <a:chExt cx="9230242" cy="4415790"/>
          </a:xfrm>
        </p:grpSpPr>
        <p:pic>
          <p:nvPicPr>
            <p:cNvPr id="4" name="Picture 6">
              <a:extLst>
                <a:ext uri="{FF2B5EF4-FFF2-40B4-BE49-F238E27FC236}">
                  <a16:creationId xmlns:a16="http://schemas.microsoft.com/office/drawing/2014/main" id="{9A4032A8-1136-2A8C-FAE6-60915AD7D43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84" t="8946" r="7611"/>
            <a:stretch>
              <a:fillRect/>
            </a:stretch>
          </p:blipFill>
          <p:spPr bwMode="auto">
            <a:xfrm>
              <a:off x="105613200" y="102870000"/>
              <a:ext cx="9230242" cy="4359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5" name="Picture 7">
              <a:extLst>
                <a:ext uri="{FF2B5EF4-FFF2-40B4-BE49-F238E27FC236}">
                  <a16:creationId xmlns:a16="http://schemas.microsoft.com/office/drawing/2014/main" id="{A2788A9B-5A15-5AEC-F93C-8D1702B64A9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779844">
              <a:off x="105968998" y="104777872"/>
              <a:ext cx="5331064" cy="25079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</p:grpSp>
      <p:sp>
        <p:nvSpPr>
          <p:cNvPr id="16" name="Rectangle 3">
            <a:extLst>
              <a:ext uri="{FF2B5EF4-FFF2-40B4-BE49-F238E27FC236}">
                <a16:creationId xmlns:a16="http://schemas.microsoft.com/office/drawing/2014/main" id="{F924E66E-85E3-453D-898B-C706992436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06550"/>
            <a:ext cx="9161463" cy="1595438"/>
          </a:xfrm>
          <a:prstGeom prst="rect">
            <a:avLst/>
          </a:prstGeom>
          <a:solidFill>
            <a:srgbClr val="33CC33">
              <a:alpha val="54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WordArt 8" descr="Jicama">
            <a:extLst>
              <a:ext uri="{FF2B5EF4-FFF2-40B4-BE49-F238E27FC236}">
                <a16:creationId xmlns:a16="http://schemas.microsoft.com/office/drawing/2014/main" id="{C4C42093-2448-2CE1-E83B-7927F3AE7DC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92930" y="1920081"/>
            <a:ext cx="6253162" cy="968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 dirty="0">
                <a:ln w="6350" algn="ctr">
                  <a:solidFill>
                    <a:srgbClr val="D8D8D8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Artichokes</a:t>
            </a:r>
          </a:p>
        </p:txBody>
      </p:sp>
    </p:spTree>
    <p:extLst>
      <p:ext uri="{BB962C8B-B14F-4D97-AF65-F5344CB8AC3E}">
        <p14:creationId xmlns:p14="http://schemas.microsoft.com/office/powerpoint/2010/main" val="3070731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-13494" y="4813977"/>
            <a:ext cx="9143999" cy="76944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solidFill>
                  <a:srgbClr val="000000"/>
                </a:solidFill>
              </a:rPr>
              <a:t>Potassium in artichokes helps maintain healthy blood pressure.</a:t>
            </a:r>
          </a:p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solidFill>
                  <a:srgbClr val="000000"/>
                </a:solidFill>
              </a:rPr>
              <a:t>Vitamin K is important for blood clotting and blood sugar regulation.</a:t>
            </a:r>
            <a:endParaRPr lang="en-US" sz="2200" b="1" dirty="0"/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F4E1723C-BE1A-2B06-6CCD-E3640276D7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87081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358187A-C131-15E3-9582-52F2C618DB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16" y="6130241"/>
            <a:ext cx="1742989" cy="5576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A7E30B4-D4AF-BCD2-A0B1-9BE553A843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266" y="6102531"/>
            <a:ext cx="1891468" cy="557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FA46847-F553-F15F-D581-9C782A1409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677" y="5918186"/>
            <a:ext cx="1818507" cy="912104"/>
          </a:xfrm>
          <a:prstGeom prst="rect">
            <a:avLst/>
          </a:prstGeom>
        </p:spPr>
      </p:pic>
      <p:grpSp>
        <p:nvGrpSpPr>
          <p:cNvPr id="3" name="Group 5">
            <a:extLst>
              <a:ext uri="{FF2B5EF4-FFF2-40B4-BE49-F238E27FC236}">
                <a16:creationId xmlns:a16="http://schemas.microsoft.com/office/drawing/2014/main" id="{6BDDD963-5236-565A-4154-4B53D40D2B5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61463" cy="4530927"/>
            <a:chOff x="105613200" y="102870000"/>
            <a:chExt cx="9230242" cy="4415790"/>
          </a:xfrm>
        </p:grpSpPr>
        <p:pic>
          <p:nvPicPr>
            <p:cNvPr id="4" name="Picture 6">
              <a:extLst>
                <a:ext uri="{FF2B5EF4-FFF2-40B4-BE49-F238E27FC236}">
                  <a16:creationId xmlns:a16="http://schemas.microsoft.com/office/drawing/2014/main" id="{6C6E0531-B509-9A42-FC5D-30E41123A1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84" t="8946" r="7611"/>
            <a:stretch>
              <a:fillRect/>
            </a:stretch>
          </p:blipFill>
          <p:spPr bwMode="auto">
            <a:xfrm>
              <a:off x="105613200" y="102870000"/>
              <a:ext cx="9230242" cy="4359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5" name="Picture 7">
              <a:extLst>
                <a:ext uri="{FF2B5EF4-FFF2-40B4-BE49-F238E27FC236}">
                  <a16:creationId xmlns:a16="http://schemas.microsoft.com/office/drawing/2014/main" id="{A950986D-E7F6-2458-EE33-372F68E80D4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779844">
              <a:off x="105968998" y="104777872"/>
              <a:ext cx="5331064" cy="25079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</p:grpSp>
      <p:sp>
        <p:nvSpPr>
          <p:cNvPr id="16" name="Rectangle 3">
            <a:extLst>
              <a:ext uri="{FF2B5EF4-FFF2-40B4-BE49-F238E27FC236}">
                <a16:creationId xmlns:a16="http://schemas.microsoft.com/office/drawing/2014/main" id="{B60A2C6A-D3B0-FEF9-07D5-997B0AB97B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06550"/>
            <a:ext cx="9161463" cy="1595438"/>
          </a:xfrm>
          <a:prstGeom prst="rect">
            <a:avLst/>
          </a:prstGeom>
          <a:solidFill>
            <a:srgbClr val="33CC33">
              <a:alpha val="54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WordArt 8" descr="Jicama">
            <a:extLst>
              <a:ext uri="{FF2B5EF4-FFF2-40B4-BE49-F238E27FC236}">
                <a16:creationId xmlns:a16="http://schemas.microsoft.com/office/drawing/2014/main" id="{20BEE0E0-87ED-E69B-EDF8-D6811898D73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92930" y="1920081"/>
            <a:ext cx="6253162" cy="968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 dirty="0">
                <a:ln w="6350" algn="ctr">
                  <a:solidFill>
                    <a:srgbClr val="D8D8D8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Artichokes</a:t>
            </a:r>
          </a:p>
        </p:txBody>
      </p:sp>
    </p:spTree>
    <p:extLst>
      <p:ext uri="{BB962C8B-B14F-4D97-AF65-F5344CB8AC3E}">
        <p14:creationId xmlns:p14="http://schemas.microsoft.com/office/powerpoint/2010/main" val="3121426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18256" y="4716173"/>
            <a:ext cx="9143999" cy="76944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Magnesium and manganese in artichokes </a:t>
            </a:r>
          </a:p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support heart and bone health.</a:t>
            </a:r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645EBFBD-F590-0F8B-AFAE-495EBCB831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87081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549F8EF-1A22-3E21-3AC7-BACF8990E12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16" y="6130241"/>
            <a:ext cx="1742989" cy="5576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5AC0445-251E-9165-BE96-2BBE0ED1E7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266" y="6102531"/>
            <a:ext cx="1891468" cy="557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3CBDA2D-DF26-FD35-5B78-11996492E8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677" y="5918186"/>
            <a:ext cx="1818507" cy="912104"/>
          </a:xfrm>
          <a:prstGeom prst="rect">
            <a:avLst/>
          </a:prstGeom>
        </p:spPr>
      </p:pic>
      <p:grpSp>
        <p:nvGrpSpPr>
          <p:cNvPr id="3" name="Group 5">
            <a:extLst>
              <a:ext uri="{FF2B5EF4-FFF2-40B4-BE49-F238E27FC236}">
                <a16:creationId xmlns:a16="http://schemas.microsoft.com/office/drawing/2014/main" id="{D9B007DF-12B0-02A8-D36C-94DAC0CF6810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61463" cy="4530927"/>
            <a:chOff x="105613200" y="102870000"/>
            <a:chExt cx="9230242" cy="4415790"/>
          </a:xfrm>
        </p:grpSpPr>
        <p:pic>
          <p:nvPicPr>
            <p:cNvPr id="4" name="Picture 6">
              <a:extLst>
                <a:ext uri="{FF2B5EF4-FFF2-40B4-BE49-F238E27FC236}">
                  <a16:creationId xmlns:a16="http://schemas.microsoft.com/office/drawing/2014/main" id="{47A1042B-BD1A-7E92-4194-F522D31ED0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84" t="8946" r="7611"/>
            <a:stretch>
              <a:fillRect/>
            </a:stretch>
          </p:blipFill>
          <p:spPr bwMode="auto">
            <a:xfrm>
              <a:off x="105613200" y="102870000"/>
              <a:ext cx="9230242" cy="4359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5" name="Picture 7">
              <a:extLst>
                <a:ext uri="{FF2B5EF4-FFF2-40B4-BE49-F238E27FC236}">
                  <a16:creationId xmlns:a16="http://schemas.microsoft.com/office/drawing/2014/main" id="{3835B4AB-59B9-8637-0A3A-841765FA68A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779844">
              <a:off x="105968998" y="104777872"/>
              <a:ext cx="5331064" cy="25079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</p:grpSp>
      <p:sp>
        <p:nvSpPr>
          <p:cNvPr id="16" name="Rectangle 3">
            <a:extLst>
              <a:ext uri="{FF2B5EF4-FFF2-40B4-BE49-F238E27FC236}">
                <a16:creationId xmlns:a16="http://schemas.microsoft.com/office/drawing/2014/main" id="{2B1E621D-EABD-E8D0-8B9D-FCC32E34F7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06550"/>
            <a:ext cx="9161463" cy="1595438"/>
          </a:xfrm>
          <a:prstGeom prst="rect">
            <a:avLst/>
          </a:prstGeom>
          <a:solidFill>
            <a:srgbClr val="33CC33">
              <a:alpha val="54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WordArt 8" descr="Jicama">
            <a:extLst>
              <a:ext uri="{FF2B5EF4-FFF2-40B4-BE49-F238E27FC236}">
                <a16:creationId xmlns:a16="http://schemas.microsoft.com/office/drawing/2014/main" id="{8EEF502C-A9DF-A1CB-9BAC-63B4AFB8CC7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92930" y="1920081"/>
            <a:ext cx="6253162" cy="968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 dirty="0">
                <a:ln w="6350" algn="ctr">
                  <a:solidFill>
                    <a:srgbClr val="D8D8D8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Artichokes</a:t>
            </a:r>
          </a:p>
        </p:txBody>
      </p:sp>
    </p:spTree>
    <p:extLst>
      <p:ext uri="{BB962C8B-B14F-4D97-AF65-F5344CB8AC3E}">
        <p14:creationId xmlns:p14="http://schemas.microsoft.com/office/powerpoint/2010/main" val="2554452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0" y="4630458"/>
            <a:ext cx="9143999" cy="110799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Inulin is a type of soluble fiber that helps lower blood sugars </a:t>
            </a:r>
          </a:p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and cholesterol, aids in weight management </a:t>
            </a:r>
          </a:p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and supports a healthy microbiome.</a:t>
            </a:r>
            <a:endParaRPr lang="en-US" sz="18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DA55E638-57EF-F33C-C096-A736A2504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87081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0AA480A-4280-59EE-20ED-BCC7CDFC79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16" y="6130241"/>
            <a:ext cx="1742989" cy="5576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8BB45B6-4308-DD65-9C0F-2AB72EAA88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266" y="6102531"/>
            <a:ext cx="1891468" cy="557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4CE9F4D-A545-5B9D-8D2E-79B72B77B1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677" y="5918186"/>
            <a:ext cx="1818507" cy="912104"/>
          </a:xfrm>
          <a:prstGeom prst="rect">
            <a:avLst/>
          </a:prstGeom>
        </p:spPr>
      </p:pic>
      <p:grpSp>
        <p:nvGrpSpPr>
          <p:cNvPr id="3" name="Group 5">
            <a:extLst>
              <a:ext uri="{FF2B5EF4-FFF2-40B4-BE49-F238E27FC236}">
                <a16:creationId xmlns:a16="http://schemas.microsoft.com/office/drawing/2014/main" id="{DC55655B-B8F4-B15C-E152-1DB016F90A72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61463" cy="4530927"/>
            <a:chOff x="105613200" y="102870000"/>
            <a:chExt cx="9230242" cy="4415790"/>
          </a:xfrm>
        </p:grpSpPr>
        <p:pic>
          <p:nvPicPr>
            <p:cNvPr id="4" name="Picture 6">
              <a:extLst>
                <a:ext uri="{FF2B5EF4-FFF2-40B4-BE49-F238E27FC236}">
                  <a16:creationId xmlns:a16="http://schemas.microsoft.com/office/drawing/2014/main" id="{DE0430E7-497C-E28B-3E50-C39B8683C2F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84" t="8946" r="7611"/>
            <a:stretch>
              <a:fillRect/>
            </a:stretch>
          </p:blipFill>
          <p:spPr bwMode="auto">
            <a:xfrm>
              <a:off x="105613200" y="102870000"/>
              <a:ext cx="9230242" cy="4359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5" name="Picture 7">
              <a:extLst>
                <a:ext uri="{FF2B5EF4-FFF2-40B4-BE49-F238E27FC236}">
                  <a16:creationId xmlns:a16="http://schemas.microsoft.com/office/drawing/2014/main" id="{0CAAAF62-AA3C-F79B-E3AA-CB325F606D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779844">
              <a:off x="105968998" y="104777872"/>
              <a:ext cx="5331064" cy="25079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</p:grpSp>
      <p:sp>
        <p:nvSpPr>
          <p:cNvPr id="16" name="Rectangle 3">
            <a:extLst>
              <a:ext uri="{FF2B5EF4-FFF2-40B4-BE49-F238E27FC236}">
                <a16:creationId xmlns:a16="http://schemas.microsoft.com/office/drawing/2014/main" id="{22BB712B-3F97-CD93-87C1-8F383334A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06550"/>
            <a:ext cx="9161463" cy="1595438"/>
          </a:xfrm>
          <a:prstGeom prst="rect">
            <a:avLst/>
          </a:prstGeom>
          <a:solidFill>
            <a:srgbClr val="33CC33">
              <a:alpha val="54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WordArt 8" descr="Jicama">
            <a:extLst>
              <a:ext uri="{FF2B5EF4-FFF2-40B4-BE49-F238E27FC236}">
                <a16:creationId xmlns:a16="http://schemas.microsoft.com/office/drawing/2014/main" id="{C5DBAE89-6578-4E40-0C0A-7D09AD4880F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92930" y="1920081"/>
            <a:ext cx="6253162" cy="968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 dirty="0">
                <a:ln w="6350" algn="ctr">
                  <a:solidFill>
                    <a:srgbClr val="D8D8D8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Artichokes</a:t>
            </a:r>
          </a:p>
        </p:txBody>
      </p:sp>
    </p:spTree>
    <p:extLst>
      <p:ext uri="{BB962C8B-B14F-4D97-AF65-F5344CB8AC3E}">
        <p14:creationId xmlns:p14="http://schemas.microsoft.com/office/powerpoint/2010/main" val="1414062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0" y="4667402"/>
            <a:ext cx="9143999" cy="110799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Steam fresh artichokes and enjoy the leaves with dip. </a:t>
            </a:r>
          </a:p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Use canned or frozen artichoke hearts in salad, soup, dips </a:t>
            </a:r>
          </a:p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or as a pizza topping.</a:t>
            </a:r>
            <a:endParaRPr lang="en-US" sz="18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DA55E638-57EF-F33C-C096-A736A2504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87081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0AA480A-4280-59EE-20ED-BCC7CDFC79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16" y="6130241"/>
            <a:ext cx="1742989" cy="5576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8BB45B6-4308-DD65-9C0F-2AB72EAA88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266" y="6102531"/>
            <a:ext cx="1891468" cy="557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4CE9F4D-A545-5B9D-8D2E-79B72B77B1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677" y="5918186"/>
            <a:ext cx="1818507" cy="912104"/>
          </a:xfrm>
          <a:prstGeom prst="rect">
            <a:avLst/>
          </a:prstGeom>
        </p:spPr>
      </p:pic>
      <p:grpSp>
        <p:nvGrpSpPr>
          <p:cNvPr id="3" name="Group 5">
            <a:extLst>
              <a:ext uri="{FF2B5EF4-FFF2-40B4-BE49-F238E27FC236}">
                <a16:creationId xmlns:a16="http://schemas.microsoft.com/office/drawing/2014/main" id="{DC55655B-B8F4-B15C-E152-1DB016F90A72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61463" cy="4530927"/>
            <a:chOff x="105613200" y="102870000"/>
            <a:chExt cx="9230242" cy="4415790"/>
          </a:xfrm>
        </p:grpSpPr>
        <p:pic>
          <p:nvPicPr>
            <p:cNvPr id="4" name="Picture 6">
              <a:extLst>
                <a:ext uri="{FF2B5EF4-FFF2-40B4-BE49-F238E27FC236}">
                  <a16:creationId xmlns:a16="http://schemas.microsoft.com/office/drawing/2014/main" id="{DE0430E7-497C-E28B-3E50-C39B8683C2F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84" t="8946" r="7611"/>
            <a:stretch>
              <a:fillRect/>
            </a:stretch>
          </p:blipFill>
          <p:spPr bwMode="auto">
            <a:xfrm>
              <a:off x="105613200" y="102870000"/>
              <a:ext cx="9230242" cy="4359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5" name="Picture 7">
              <a:extLst>
                <a:ext uri="{FF2B5EF4-FFF2-40B4-BE49-F238E27FC236}">
                  <a16:creationId xmlns:a16="http://schemas.microsoft.com/office/drawing/2014/main" id="{0CAAAF62-AA3C-F79B-E3AA-CB325F606D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779844">
              <a:off x="105968998" y="104777872"/>
              <a:ext cx="5331064" cy="25079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</p:grpSp>
      <p:sp>
        <p:nvSpPr>
          <p:cNvPr id="16" name="Rectangle 3">
            <a:extLst>
              <a:ext uri="{FF2B5EF4-FFF2-40B4-BE49-F238E27FC236}">
                <a16:creationId xmlns:a16="http://schemas.microsoft.com/office/drawing/2014/main" id="{22BB712B-3F97-CD93-87C1-8F383334A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06550"/>
            <a:ext cx="9161463" cy="1595438"/>
          </a:xfrm>
          <a:prstGeom prst="rect">
            <a:avLst/>
          </a:prstGeom>
          <a:solidFill>
            <a:srgbClr val="33CC33">
              <a:alpha val="54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WordArt 8" descr="Jicama">
            <a:extLst>
              <a:ext uri="{FF2B5EF4-FFF2-40B4-BE49-F238E27FC236}">
                <a16:creationId xmlns:a16="http://schemas.microsoft.com/office/drawing/2014/main" id="{C5DBAE89-6578-4E40-0C0A-7D09AD4880F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92930" y="1920081"/>
            <a:ext cx="6253162" cy="968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 dirty="0">
                <a:ln w="6350" algn="ctr">
                  <a:solidFill>
                    <a:srgbClr val="D8D8D8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Artichokes</a:t>
            </a:r>
          </a:p>
        </p:txBody>
      </p:sp>
    </p:spTree>
    <p:extLst>
      <p:ext uri="{BB962C8B-B14F-4D97-AF65-F5344CB8AC3E}">
        <p14:creationId xmlns:p14="http://schemas.microsoft.com/office/powerpoint/2010/main" val="797869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B11FF2B8-17CB-8DDA-2A52-AF41D8B973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0596" y="4616125"/>
            <a:ext cx="7840738" cy="842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5000"/>
              </a:lnSpc>
            </a:pPr>
            <a:r>
              <a:rPr lang="en-US" sz="2000" b="1" dirty="0">
                <a:ea typeface="+mn-lt"/>
                <a:cs typeface="+mn-lt"/>
              </a:rPr>
              <a:t>For recipes, visit any of these 3 websites</a:t>
            </a:r>
          </a:p>
          <a:p>
            <a:pPr>
              <a:lnSpc>
                <a:spcPct val="85000"/>
              </a:lnSpc>
            </a:pPr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www.advancedhealth.com/healthy-bytes-initiative </a:t>
            </a:r>
          </a:p>
          <a:p>
            <a:pPr>
              <a:lnSpc>
                <a:spcPct val="85000"/>
              </a:lnSpc>
            </a:pPr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www.coosheadfood.coop/join-us </a:t>
            </a:r>
          </a:p>
          <a:p>
            <a:pPr>
              <a:lnSpc>
                <a:spcPct val="85000"/>
              </a:lnSpc>
            </a:pPr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https://extension.oregonstate.edu/coos/healthy-families-communities   </a:t>
            </a:r>
          </a:p>
          <a:p>
            <a:pPr algn="ctr">
              <a:lnSpc>
                <a:spcPct val="85000"/>
              </a:lnSpc>
            </a:pPr>
            <a:endParaRPr lang="en-US" sz="2200" b="1" dirty="0">
              <a:cs typeface="Calibri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5C61437-F1A0-4F86-E9A3-DA007318A2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14" y="4568924"/>
            <a:ext cx="1182727" cy="1176630"/>
          </a:xfrm>
          <a:prstGeom prst="rect">
            <a:avLst/>
          </a:prstGeom>
        </p:spPr>
      </p:pic>
      <p:sp>
        <p:nvSpPr>
          <p:cNvPr id="18" name="Rectangle 28">
            <a:extLst>
              <a:ext uri="{FF2B5EF4-FFF2-40B4-BE49-F238E27FC236}">
                <a16:creationId xmlns:a16="http://schemas.microsoft.com/office/drawing/2014/main" id="{8DD990BC-40C0-43D6-96CD-AB4F04AD0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87081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49FA3D26-0B86-4903-813D-C926F12B82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16" y="6130241"/>
            <a:ext cx="1742989" cy="55767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ECCA5B62-79B1-4624-864F-A8008DDFB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266" y="6102531"/>
            <a:ext cx="1891468" cy="557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C58A3C9-D92F-4271-B9D9-E8EA547022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677" y="5918186"/>
            <a:ext cx="1818507" cy="912104"/>
          </a:xfrm>
          <a:prstGeom prst="rect">
            <a:avLst/>
          </a:prstGeom>
        </p:spPr>
      </p:pic>
      <p:grpSp>
        <p:nvGrpSpPr>
          <p:cNvPr id="3" name="Group 5">
            <a:extLst>
              <a:ext uri="{FF2B5EF4-FFF2-40B4-BE49-F238E27FC236}">
                <a16:creationId xmlns:a16="http://schemas.microsoft.com/office/drawing/2014/main" id="{E6B872AD-6F42-1BCB-4608-68E74998B022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61463" cy="4530927"/>
            <a:chOff x="105613200" y="102870000"/>
            <a:chExt cx="9230242" cy="4415790"/>
          </a:xfrm>
        </p:grpSpPr>
        <p:pic>
          <p:nvPicPr>
            <p:cNvPr id="4" name="Picture 6">
              <a:extLst>
                <a:ext uri="{FF2B5EF4-FFF2-40B4-BE49-F238E27FC236}">
                  <a16:creationId xmlns:a16="http://schemas.microsoft.com/office/drawing/2014/main" id="{D11BB7D5-015A-7A12-3C7C-1C9BB62EA97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84" t="8946" r="7611"/>
            <a:stretch>
              <a:fillRect/>
            </a:stretch>
          </p:blipFill>
          <p:spPr bwMode="auto">
            <a:xfrm>
              <a:off x="105613200" y="102870000"/>
              <a:ext cx="9230242" cy="4359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2" name="Picture 7">
              <a:extLst>
                <a:ext uri="{FF2B5EF4-FFF2-40B4-BE49-F238E27FC236}">
                  <a16:creationId xmlns:a16="http://schemas.microsoft.com/office/drawing/2014/main" id="{C7EBFFE8-F4DB-6C5F-53F8-52267CC9ED6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779844">
              <a:off x="105968998" y="104777872"/>
              <a:ext cx="5331064" cy="25079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</p:grpSp>
      <p:sp>
        <p:nvSpPr>
          <p:cNvPr id="13" name="Rectangle 3">
            <a:extLst>
              <a:ext uri="{FF2B5EF4-FFF2-40B4-BE49-F238E27FC236}">
                <a16:creationId xmlns:a16="http://schemas.microsoft.com/office/drawing/2014/main" id="{E6CF48A0-4573-9A72-8539-892E295AB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06550"/>
            <a:ext cx="9161463" cy="1595438"/>
          </a:xfrm>
          <a:prstGeom prst="rect">
            <a:avLst/>
          </a:prstGeom>
          <a:solidFill>
            <a:srgbClr val="33CC33">
              <a:alpha val="54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WordArt 8" descr="Jicama">
            <a:extLst>
              <a:ext uri="{FF2B5EF4-FFF2-40B4-BE49-F238E27FC236}">
                <a16:creationId xmlns:a16="http://schemas.microsoft.com/office/drawing/2014/main" id="{21663A08-173B-6DC3-56E1-20994EC34BA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92930" y="1920081"/>
            <a:ext cx="6253162" cy="968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 dirty="0">
                <a:ln w="6350" algn="ctr">
                  <a:solidFill>
                    <a:srgbClr val="D8D8D8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Artichokes</a:t>
            </a:r>
          </a:p>
        </p:txBody>
      </p:sp>
    </p:spTree>
    <p:extLst>
      <p:ext uri="{BB962C8B-B14F-4D97-AF65-F5344CB8AC3E}">
        <p14:creationId xmlns:p14="http://schemas.microsoft.com/office/powerpoint/2010/main" val="31883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9971</TotalTime>
  <Words>222</Words>
  <Application>Microsoft Office PowerPoint</Application>
  <PresentationFormat>On-screen Show (4:3)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Polizzi, Stephanie</dc:creator>
  <cp:lastModifiedBy>Polizzi, Stephanie</cp:lastModifiedBy>
  <cp:revision>340</cp:revision>
  <dcterms:created xsi:type="dcterms:W3CDTF">2019-07-30T22:09:55Z</dcterms:created>
  <dcterms:modified xsi:type="dcterms:W3CDTF">2024-09-19T18:04:17Z</dcterms:modified>
</cp:coreProperties>
</file>